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90" r:id="rId2"/>
    <p:sldId id="265" r:id="rId3"/>
    <p:sldId id="266" r:id="rId4"/>
    <p:sldId id="269" r:id="rId5"/>
    <p:sldId id="273" r:id="rId6"/>
    <p:sldId id="270" r:id="rId7"/>
    <p:sldId id="277" r:id="rId8"/>
    <p:sldId id="271" r:id="rId9"/>
    <p:sldId id="276" r:id="rId10"/>
    <p:sldId id="272" r:id="rId11"/>
    <p:sldId id="278" r:id="rId12"/>
    <p:sldId id="264" r:id="rId13"/>
    <p:sldId id="268" r:id="rId14"/>
    <p:sldId id="262" r:id="rId15"/>
    <p:sldId id="263" r:id="rId16"/>
    <p:sldId id="289" r:id="rId17"/>
    <p:sldId id="258" r:id="rId18"/>
    <p:sldId id="281" r:id="rId19"/>
    <p:sldId id="257" r:id="rId2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3B00"/>
    <a:srgbClr val="794E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גיליון1!$B$1</c:f>
              <c:strCache>
                <c:ptCount val="1"/>
                <c:pt idx="0">
                  <c:v>מכירות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49E-4EFC-BD99-B221A64B32A7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49E-4EFC-BD99-B221A64B32A7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0E1-4265-AB6D-AC29E6396D02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0E1-4265-AB6D-AC29E6396D02}"/>
              </c:ext>
            </c:extLst>
          </c:dPt>
          <c:cat>
            <c:strRef>
              <c:f>גיליון1!$A$2:$A$5</c:f>
              <c:strCache>
                <c:ptCount val="2"/>
                <c:pt idx="0">
                  <c:v>רבעון ראשון</c:v>
                </c:pt>
                <c:pt idx="1">
                  <c:v>רבעון שני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29</c:v>
                </c:pt>
                <c:pt idx="1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9E-4EFC-BD99-B221A64B3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גיליון1!$B$1</c:f>
              <c:strCache>
                <c:ptCount val="1"/>
                <c:pt idx="0">
                  <c:v>מכירות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60-44CF-AF9A-48DD0ABD1966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60-44CF-AF9A-48DD0ABD1966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160-44CF-AF9A-48DD0ABD1966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160-44CF-AF9A-48DD0ABD1966}"/>
              </c:ext>
            </c:extLst>
          </c:dPt>
          <c:cat>
            <c:strRef>
              <c:f>גיליון1!$A$2:$A$5</c:f>
              <c:strCache>
                <c:ptCount val="2"/>
                <c:pt idx="0">
                  <c:v>רבעון ראשון</c:v>
                </c:pt>
                <c:pt idx="1">
                  <c:v>רבעון שני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79.5</c:v>
                </c:pt>
                <c:pt idx="1">
                  <c:v>20.5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60-44CF-AF9A-48DD0ABD19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D3D2A56-EDBA-4A0D-AA6A-4A59208B2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D330B99-D4A2-4D0C-8533-367F79FDE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C9F810D-CE79-434E-AB36-97308C6E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0074-79B0-47F1-986C-B509549A3506}" type="datetimeFigureOut">
              <a:rPr lang="he-IL" smtClean="0"/>
              <a:t>י"ג/תשרי/תשפ"א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5560A9C-4EF5-46FA-8763-10DDE99A7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92B987B-5C04-49EB-B604-36A99FEEE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516C-B31F-4622-8605-D1B493C6D00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78940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1B3E13-711C-419B-B635-CF20234A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69C42211-EF73-4014-ADFA-47E6659B0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6D34F48-DCD6-4EC5-963A-3A80EE5B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0074-79B0-47F1-986C-B509549A3506}" type="datetimeFigureOut">
              <a:rPr lang="he-IL" smtClean="0"/>
              <a:t>י"ג/תשרי/תשפ"א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49249B4-AB95-41C4-83DB-6551534E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F1C21C2-53A5-42A4-93CF-150C97936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516C-B31F-4622-8605-D1B493C6D00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770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FDB2295F-102E-424E-841B-E229C5E32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7D4A91D-1348-465D-A681-8D6AE7007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488465D-E54B-4768-825A-F3945249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0074-79B0-47F1-986C-B509549A3506}" type="datetimeFigureOut">
              <a:rPr lang="he-IL" smtClean="0"/>
              <a:t>י"ג/תשרי/תשפ"א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2C0A69B-25E3-4D8B-A9F4-522E16CF6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A5EE0CD-7C67-4433-AEEC-B358D2B7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516C-B31F-4622-8605-D1B493C6D00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1824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8772F23-A73A-4B2E-BB28-E831358A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69EDD34-FF8B-4FC9-87D9-76313059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8FC1AFC-20C9-41AF-9E85-F3ED37F9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0074-79B0-47F1-986C-B509549A3506}" type="datetimeFigureOut">
              <a:rPr lang="he-IL" smtClean="0"/>
              <a:t>י"ג/תשרי/תשפ"א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1BE90A4-4EFF-48A1-A5EE-5E581114A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5862D52-A730-4848-9F91-0896091D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516C-B31F-4622-8605-D1B493C6D00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258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E5E51F8-7730-49CD-9315-7D438F31F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3625CAA-61BE-4370-96BF-9041D7844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3EF2CA1-80D6-4311-88AE-FD32FF6A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0074-79B0-47F1-986C-B509549A3506}" type="datetimeFigureOut">
              <a:rPr lang="he-IL" smtClean="0"/>
              <a:t>י"ג/תשרי/תשפ"א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B01B58F-5B7B-400B-A099-D73CC59B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54B6F68-FDB9-49D8-87C0-9E0DFF58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516C-B31F-4622-8605-D1B493C6D00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710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BFB98A-B601-4736-BA6D-BB45C2D43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BF10314-5F99-43AF-BA01-74FD7CA21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611A565-F408-4517-96E1-54C19CD69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20D2A07-AF8F-4D63-B09E-421B488F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0074-79B0-47F1-986C-B509549A3506}" type="datetimeFigureOut">
              <a:rPr lang="he-IL" smtClean="0"/>
              <a:t>י"ג/תשרי/תשפ"א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12614F5-6077-41FD-8FC5-F9626F3D8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AB88A6D-8CD4-4466-8705-D53FBA7E5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516C-B31F-4622-8605-D1B493C6D00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125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0F0481-916F-46F8-B0DD-426BFB07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2239862-DA70-4EE9-B7DB-7F53A6ACC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F5AA53B-96F5-4F7A-BA93-289E9F347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26A27EB5-5499-4FB2-BB24-AC3E298A0E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56E07C33-49EF-49BC-B967-33CA46F580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532F5BBB-5157-4CCE-A5A8-F87043F0A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0074-79B0-47F1-986C-B509549A3506}" type="datetimeFigureOut">
              <a:rPr lang="he-IL" smtClean="0"/>
              <a:t>י"ג/תשרי/תשפ"א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0543101F-2E1F-4233-9C86-34821779E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924DC987-A01B-4B8F-9334-8536B9BFB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516C-B31F-4622-8605-D1B493C6D00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2604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1715BB-3083-40E0-A912-25E57F4A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12A33EAE-8BCA-4E24-BD67-6F88DB545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0074-79B0-47F1-986C-B509549A3506}" type="datetimeFigureOut">
              <a:rPr lang="he-IL" smtClean="0"/>
              <a:t>י"ג/תשרי/תשפ"א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996253EE-B7E4-440E-A2B8-0B1677B9A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599AEE63-63F7-403C-BD32-ADCE19E6C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516C-B31F-4622-8605-D1B493C6D00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6121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066BEF5E-F3B9-4B9D-9F9C-7D8A86729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0074-79B0-47F1-986C-B509549A3506}" type="datetimeFigureOut">
              <a:rPr lang="he-IL" smtClean="0"/>
              <a:t>י"ג/תשרי/תשפ"א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F9019B27-B6EB-48C0-BCF8-3E37EE2C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01016D0-9C58-474D-A104-CE6DDA89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516C-B31F-4622-8605-D1B493C6D00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374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EF245C2-D29D-4D01-A2FB-D6186DA1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4E67711-4BF7-4313-A82B-4F3DDE217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72318BD-AA0D-46D3-A882-79FF64A0A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32A7AE6-C278-41F1-9F9A-6ABC3ACB3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0074-79B0-47F1-986C-B509549A3506}" type="datetimeFigureOut">
              <a:rPr lang="he-IL" smtClean="0"/>
              <a:t>י"ג/תשרי/תשפ"א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5644BAE-3182-4874-ACEA-659DC2BD9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3642899-8403-4658-9B96-BA181900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516C-B31F-4622-8605-D1B493C6D00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5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BE53FA2-1D10-4DA6-B022-BB761A30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C241C65B-FA6F-41C8-8AD7-60076F8C33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23EE33A-8384-4ABE-B47F-680EDE514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A14FCBB-09C5-4285-A2E3-036BC1CA4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0074-79B0-47F1-986C-B509549A3506}" type="datetimeFigureOut">
              <a:rPr lang="he-IL" smtClean="0"/>
              <a:t>י"ג/תשרי/תשפ"א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48A6F4B-CE71-4727-84B7-D1E7D056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E62F575-2117-431D-8AE7-1F972BA3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516C-B31F-4622-8605-D1B493C6D00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3620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D557E588-CDBE-488B-9C32-68F020741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21AAF4F-90A6-4FBA-9D10-5547BDC24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6CD4505-2481-4FFA-8323-8F25EAF046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B0074-79B0-47F1-986C-B509549A3506}" type="datetimeFigureOut">
              <a:rPr lang="he-IL" smtClean="0"/>
              <a:t>י"ג/תשרי/תשפ"א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5F27679-D092-4592-B530-ACCF1D29E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2F12FD8-3193-4FAE-9ACB-49AF525E6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0516C-B31F-4622-8605-D1B493C6D00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671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arecamp.com/hashtags-statistic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arecamp.com/hashtags-statistic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.me/Pic_hashtag_bot" TargetMode="Externa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.me/Pic_hashtag_bot" TargetMode="Externa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unsplash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all-e photo">
            <a:extLst>
              <a:ext uri="{FF2B5EF4-FFF2-40B4-BE49-F238E27FC236}">
                <a16:creationId xmlns:a16="http://schemas.microsoft.com/office/drawing/2014/main" id="{DCE0067C-4604-415F-B546-85BE496B0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2" b="488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כותרת 3">
            <a:extLst>
              <a:ext uri="{FF2B5EF4-FFF2-40B4-BE49-F238E27FC236}">
                <a16:creationId xmlns:a16="http://schemas.microsoft.com/office/drawing/2014/main" id="{42E72D48-6B3F-425D-B673-1088596E2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6000" b="1" dirty="0">
                <a:solidFill>
                  <a:srgbClr val="FFFFFF"/>
                </a:solidFill>
              </a:rPr>
              <a:t># </a:t>
            </a:r>
            <a:r>
              <a:rPr lang="en-US" sz="6000" b="1" i="0" u="none" strike="noStrike" dirty="0">
                <a:solidFill>
                  <a:srgbClr val="FFFFFF"/>
                </a:solidFill>
                <a:effectLst/>
              </a:rPr>
              <a:t>ImageClassificationBot</a:t>
            </a:r>
            <a:endParaRPr lang="en-US" sz="6000" b="1" dirty="0">
              <a:solidFill>
                <a:srgbClr val="FFFFFF"/>
              </a:solidFill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A2EC1B08-D674-419C-B15D-574A7B67BAC1}"/>
              </a:ext>
            </a:extLst>
          </p:cNvPr>
          <p:cNvSpPr txBox="1"/>
          <p:nvPr/>
        </p:nvSpPr>
        <p:spPr>
          <a:xfrm rot="153345">
            <a:off x="6806317" y="4056785"/>
            <a:ext cx="1160927" cy="369332"/>
          </a:xfrm>
          <a:prstGeom prst="rect">
            <a:avLst/>
          </a:prstGeom>
          <a:solidFill>
            <a:srgbClr val="5B3B00"/>
          </a:solidFill>
        </p:spPr>
        <p:txBody>
          <a:bodyPr wrap="square" rtlCol="1">
            <a:spAutoFit/>
          </a:bodyPr>
          <a:lstStyle/>
          <a:p>
            <a:pPr algn="l" rtl="0"/>
            <a:r>
              <a:rPr lang="en-US" b="1" dirty="0">
                <a:solidFill>
                  <a:schemeClr val="bg1"/>
                </a:solidFill>
              </a:rPr>
              <a:t>#hashtag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10" name="כותרת 3">
            <a:extLst>
              <a:ext uri="{FF2B5EF4-FFF2-40B4-BE49-F238E27FC236}">
                <a16:creationId xmlns:a16="http://schemas.microsoft.com/office/drawing/2014/main" id="{C2AA17B0-6561-4027-8BF1-20378C890A64}"/>
              </a:ext>
            </a:extLst>
          </p:cNvPr>
          <p:cNvSpPr txBox="1">
            <a:spLocks/>
          </p:cNvSpPr>
          <p:nvPr/>
        </p:nvSpPr>
        <p:spPr>
          <a:xfrm>
            <a:off x="2326640" y="4241451"/>
            <a:ext cx="2509520" cy="1902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# LimorNunu</a:t>
            </a:r>
          </a:p>
          <a:p>
            <a:pPr algn="l" rtl="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# AvivKadair</a:t>
            </a:r>
          </a:p>
          <a:p>
            <a:pPr algn="l" rtl="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# RonZehavi</a:t>
            </a:r>
          </a:p>
          <a:p>
            <a:pPr algn="l" rtl="0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# DanaMakov</a:t>
            </a:r>
          </a:p>
        </p:txBody>
      </p:sp>
    </p:spTree>
    <p:extLst>
      <p:ext uri="{BB962C8B-B14F-4D97-AF65-F5344CB8AC3E}">
        <p14:creationId xmlns:p14="http://schemas.microsoft.com/office/powerpoint/2010/main" val="1700019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EDEA8459-652A-4DDE-95F8-3B73BB4DE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259" b="3225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4D28E0D7-1374-4655-A384-550A0E765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sz="4000" b="1" i="0" u="none" strike="noStrike" dirty="0">
                <a:solidFill>
                  <a:srgbClr val="FFFFFF"/>
                </a:solidFill>
                <a:effectLst/>
              </a:rPr>
              <a:t>Xception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EFD527A-2E35-4B68-8848-D3B2807A175E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Builds on the Inception architecture</a:t>
            </a:r>
          </a:p>
          <a:p>
            <a:pPr marL="342900" indent="-342900" algn="l" rtl="0">
              <a:lnSpc>
                <a:spcPct val="9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perform 1×1 convolution first then channel-wise spatial convolution.</a:t>
            </a:r>
            <a:endParaRPr lang="en-US" sz="2000" dirty="0"/>
          </a:p>
          <a:p>
            <a:pPr marL="342900" indent="-342900" algn="l" rtl="0">
              <a:lnSpc>
                <a:spcPct val="9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Weighs about 90 MB!</a:t>
            </a:r>
          </a:p>
        </p:txBody>
      </p:sp>
    </p:spTree>
    <p:extLst>
      <p:ext uri="{BB962C8B-B14F-4D97-AF65-F5344CB8AC3E}">
        <p14:creationId xmlns:p14="http://schemas.microsoft.com/office/powerpoint/2010/main" val="4123679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כותרת 1">
            <a:extLst>
              <a:ext uri="{FF2B5EF4-FFF2-40B4-BE49-F238E27FC236}">
                <a16:creationId xmlns:a16="http://schemas.microsoft.com/office/drawing/2014/main" id="{B7B83C2E-584A-47F3-A879-CA58ECC144F9}"/>
              </a:ext>
            </a:extLst>
          </p:cNvPr>
          <p:cNvSpPr txBox="1">
            <a:spLocks/>
          </p:cNvSpPr>
          <p:nvPr/>
        </p:nvSpPr>
        <p:spPr>
          <a:xfrm>
            <a:off x="7572337" y="908911"/>
            <a:ext cx="3313164" cy="172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000" b="1" i="0" u="none" strike="noStrike" dirty="0">
                <a:effectLst/>
              </a:rPr>
              <a:t>Xception</a:t>
            </a:r>
            <a:endParaRPr lang="en-US" sz="4000" dirty="0"/>
          </a:p>
        </p:txBody>
      </p:sp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B628E84A-21D8-42AC-8231-2C9CBAB20919}"/>
              </a:ext>
            </a:extLst>
          </p:cNvPr>
          <p:cNvCxnSpPr>
            <a:cxnSpLocks/>
          </p:cNvCxnSpPr>
          <p:nvPr/>
        </p:nvCxnSpPr>
        <p:spPr>
          <a:xfrm>
            <a:off x="7931867" y="2103105"/>
            <a:ext cx="264143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>
            <a:extLst>
              <a:ext uri="{FF2B5EF4-FFF2-40B4-BE49-F238E27FC236}">
                <a16:creationId xmlns:a16="http://schemas.microsoft.com/office/drawing/2014/main" id="{9B934492-BCB2-485D-8A82-8CFC348EB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733425"/>
            <a:ext cx="4781550" cy="5391150"/>
          </a:xfrm>
          <a:prstGeom prst="rect">
            <a:avLst/>
          </a:prstGeom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60ADC85C-FC8E-407D-9240-6C41677DF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751" y="2379368"/>
            <a:ext cx="3212541" cy="229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236CA85F-B68D-48EB-B376-6E0345D33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304" y="4221146"/>
            <a:ext cx="3091286" cy="217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08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>
            <a:extLst>
              <a:ext uri="{FF2B5EF4-FFF2-40B4-BE49-F238E27FC236}">
                <a16:creationId xmlns:a16="http://schemas.microsoft.com/office/drawing/2014/main" id="{7D3DEFD1-CECA-44AF-A9FC-BD4B3F237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7202"/>
          <a:stretch/>
        </p:blipFill>
        <p:spPr>
          <a:xfrm>
            <a:off x="-5737" y="0"/>
            <a:ext cx="12192000" cy="3653194"/>
          </a:xfrm>
          <a:prstGeom prst="rect">
            <a:avLst/>
          </a:prstGeom>
        </p:spPr>
      </p:pic>
      <p:sp>
        <p:nvSpPr>
          <p:cNvPr id="17" name="AutoShape 2">
            <a:extLst>
              <a:ext uri="{FF2B5EF4-FFF2-40B4-BE49-F238E27FC236}">
                <a16:creationId xmlns:a16="http://schemas.microsoft.com/office/drawing/2014/main" id="{0FD33158-FF7B-4D05-8E02-29E6707372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1" name="מלבן 30">
            <a:extLst>
              <a:ext uri="{FF2B5EF4-FFF2-40B4-BE49-F238E27FC236}">
                <a16:creationId xmlns:a16="http://schemas.microsoft.com/office/drawing/2014/main" id="{23251FF6-4EEA-4E85-A85B-9438095BF8AD}"/>
              </a:ext>
            </a:extLst>
          </p:cNvPr>
          <p:cNvSpPr/>
          <p:nvPr/>
        </p:nvSpPr>
        <p:spPr>
          <a:xfrm>
            <a:off x="337739" y="3331899"/>
            <a:ext cx="2787715" cy="320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250000"/>
              </a:lnSpc>
            </a:pPr>
            <a:r>
              <a:rPr lang="en-US" sz="2000" b="1" dirty="0">
                <a:cs typeface="BN Barak" panose="02000000000000000000" pitchFamily="2" charset="-79"/>
              </a:rPr>
              <a:t>MODEL </a:t>
            </a:r>
          </a:p>
          <a:p>
            <a:pPr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VGG16</a:t>
            </a:r>
            <a:br>
              <a:rPr lang="en-US" sz="1600" dirty="0">
                <a:latin typeface="+mj-lt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InceptionV3</a:t>
            </a:r>
            <a:endParaRPr lang="en-US" sz="1600" dirty="0">
              <a:latin typeface="+mj-lt"/>
            </a:endParaRPr>
          </a:p>
          <a:p>
            <a:pPr algn="l" rtl="0">
              <a:lnSpc>
                <a:spcPct val="300000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XCeption</a:t>
            </a:r>
            <a:endParaRPr lang="he-IL" sz="1700" dirty="0">
              <a:cs typeface="BN Barak" panose="02000000000000000000" pitchFamily="2" charset="-79"/>
            </a:endParaRPr>
          </a:p>
        </p:txBody>
      </p:sp>
      <p:cxnSp>
        <p:nvCxnSpPr>
          <p:cNvPr id="32" name="מחבר ישר 31">
            <a:extLst>
              <a:ext uri="{FF2B5EF4-FFF2-40B4-BE49-F238E27FC236}">
                <a16:creationId xmlns:a16="http://schemas.microsoft.com/office/drawing/2014/main" id="{0A062C8C-11DA-454A-9EA7-C8908613CCE2}"/>
              </a:ext>
            </a:extLst>
          </p:cNvPr>
          <p:cNvCxnSpPr>
            <a:cxnSpLocks/>
          </p:cNvCxnSpPr>
          <p:nvPr/>
        </p:nvCxnSpPr>
        <p:spPr>
          <a:xfrm>
            <a:off x="243229" y="3550920"/>
            <a:ext cx="263205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מחבר ישר 39">
            <a:extLst>
              <a:ext uri="{FF2B5EF4-FFF2-40B4-BE49-F238E27FC236}">
                <a16:creationId xmlns:a16="http://schemas.microsoft.com/office/drawing/2014/main" id="{13488019-CA1A-4E12-9501-FEE9101882EA}"/>
              </a:ext>
            </a:extLst>
          </p:cNvPr>
          <p:cNvCxnSpPr>
            <a:cxnSpLocks/>
          </p:cNvCxnSpPr>
          <p:nvPr/>
        </p:nvCxnSpPr>
        <p:spPr>
          <a:xfrm>
            <a:off x="3270903" y="3550920"/>
            <a:ext cx="263205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מחבר ישר 40">
            <a:extLst>
              <a:ext uri="{FF2B5EF4-FFF2-40B4-BE49-F238E27FC236}">
                <a16:creationId xmlns:a16="http://schemas.microsoft.com/office/drawing/2014/main" id="{4540C30A-FC58-4A50-989C-B5C426ABB87C}"/>
              </a:ext>
            </a:extLst>
          </p:cNvPr>
          <p:cNvCxnSpPr>
            <a:cxnSpLocks/>
          </p:cNvCxnSpPr>
          <p:nvPr/>
        </p:nvCxnSpPr>
        <p:spPr>
          <a:xfrm>
            <a:off x="6341475" y="3550920"/>
            <a:ext cx="263205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מחבר ישר 41">
            <a:extLst>
              <a:ext uri="{FF2B5EF4-FFF2-40B4-BE49-F238E27FC236}">
                <a16:creationId xmlns:a16="http://schemas.microsoft.com/office/drawing/2014/main" id="{D53149F8-19C6-4877-859A-3A9C59E8079D}"/>
              </a:ext>
            </a:extLst>
          </p:cNvPr>
          <p:cNvCxnSpPr>
            <a:cxnSpLocks/>
          </p:cNvCxnSpPr>
          <p:nvPr/>
        </p:nvCxnSpPr>
        <p:spPr>
          <a:xfrm>
            <a:off x="9375521" y="3550920"/>
            <a:ext cx="263205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מלבן 17">
            <a:extLst>
              <a:ext uri="{FF2B5EF4-FFF2-40B4-BE49-F238E27FC236}">
                <a16:creationId xmlns:a16="http://schemas.microsoft.com/office/drawing/2014/main" id="{F1F16DE8-5D2D-4F71-BE25-918BC5B34440}"/>
              </a:ext>
            </a:extLst>
          </p:cNvPr>
          <p:cNvSpPr/>
          <p:nvPr/>
        </p:nvSpPr>
        <p:spPr>
          <a:xfrm>
            <a:off x="995365" y="521894"/>
            <a:ext cx="3149600" cy="83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sz="3600" b="1" dirty="0">
                <a:cs typeface="BN Barak" panose="02000000000000000000" pitchFamily="2" charset="-79"/>
              </a:rPr>
              <a:t>Results</a:t>
            </a:r>
            <a:endParaRPr lang="he-IL" sz="3600" b="1" dirty="0">
              <a:cs typeface="BN Barak" panose="02000000000000000000" pitchFamily="2" charset="-79"/>
            </a:endParaRPr>
          </a:p>
        </p:txBody>
      </p:sp>
      <p:cxnSp>
        <p:nvCxnSpPr>
          <p:cNvPr id="19" name="מחבר ישר 18">
            <a:extLst>
              <a:ext uri="{FF2B5EF4-FFF2-40B4-BE49-F238E27FC236}">
                <a16:creationId xmlns:a16="http://schemas.microsoft.com/office/drawing/2014/main" id="{AECE372E-3804-4A96-BE52-3DE9806072B3}"/>
              </a:ext>
            </a:extLst>
          </p:cNvPr>
          <p:cNvCxnSpPr>
            <a:cxnSpLocks/>
          </p:cNvCxnSpPr>
          <p:nvPr/>
        </p:nvCxnSpPr>
        <p:spPr>
          <a:xfrm>
            <a:off x="882997" y="1490528"/>
            <a:ext cx="327212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lack dot with lines illustration, Artificial neural network Deep learning  Machine learning Artificial intelligence Computer network, others,  miscellaneous, angle png | PNGEgg">
            <a:extLst>
              <a:ext uri="{FF2B5EF4-FFF2-40B4-BE49-F238E27FC236}">
                <a16:creationId xmlns:a16="http://schemas.microsoft.com/office/drawing/2014/main" id="{043EB58A-A17C-48F6-A938-0C0FD78F3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61" b="96255" l="7556" r="91667">
                        <a14:foregroundMark x1="51556" y1="7490" x2="51556" y2="7490"/>
                        <a14:foregroundMark x1="46778" y1="10818" x2="46778" y2="11928"/>
                        <a14:foregroundMark x1="51556" y1="11512" x2="51556" y2="11512"/>
                        <a14:foregroundMark x1="47111" y1="4161" x2="47111" y2="4161"/>
                        <a14:foregroundMark x1="49222" y1="7906" x2="49222" y2="7906"/>
                        <a14:foregroundMark x1="89000" y1="49376" x2="89000" y2="49376"/>
                        <a14:foregroundMark x1="86000" y1="47850" x2="86000" y2="47850"/>
                        <a14:foregroundMark x1="85111" y1="54230" x2="85111" y2="54230"/>
                        <a14:foregroundMark x1="80667" y1="47573" x2="80667" y2="47573"/>
                        <a14:foregroundMark x1="86333" y1="52011" x2="86333" y2="52011"/>
                        <a14:foregroundMark x1="50111" y1="33010" x2="50111" y2="33010"/>
                        <a14:foregroundMark x1="51333" y1="38558" x2="51333" y2="38558"/>
                        <a14:foregroundMark x1="48556" y1="38558" x2="48556" y2="38558"/>
                        <a14:foregroundMark x1="12667" y1="25659" x2="12667" y2="25659"/>
                        <a14:foregroundMark x1="12667" y1="25659" x2="12667" y2="25659"/>
                        <a14:foregroundMark x1="13000" y1="30791" x2="13000" y2="30791"/>
                        <a14:foregroundMark x1="9444" y1="30097" x2="9444" y2="30097"/>
                        <a14:foregroundMark x1="18889" y1="32732" x2="18889" y2="32732"/>
                        <a14:foregroundMark x1="48000" y1="63800" x2="48000" y2="63800"/>
                        <a14:foregroundMark x1="52222" y1="61304" x2="53111" y2="61304"/>
                        <a14:foregroundMark x1="14444" y1="67545" x2="14444" y2="67545"/>
                        <a14:foregroundMark x1="14444" y1="73509" x2="14444" y2="73509"/>
                        <a14:foregroundMark x1="50333" y1="90569" x2="50333" y2="90569"/>
                        <a14:foregroundMark x1="48889" y1="85714" x2="48889" y2="85714"/>
                        <a14:foregroundMark x1="50667" y1="92094" x2="50667" y2="92094"/>
                        <a14:foregroundMark x1="46778" y1="91678" x2="46778" y2="91678"/>
                        <a14:foregroundMark x1="52222" y1="90846" x2="52222" y2="90846"/>
                        <a14:foregroundMark x1="51333" y1="87240" x2="51333" y2="87240"/>
                        <a14:foregroundMark x1="52778" y1="87517" x2="52778" y2="87517"/>
                        <a14:foregroundMark x1="51556" y1="95423" x2="51556" y2="95423"/>
                        <a14:foregroundMark x1="46222" y1="90846" x2="46222" y2="90846"/>
                        <a14:foregroundMark x1="91667" y1="50624" x2="91667" y2="50624"/>
                        <a14:foregroundMark x1="7556" y1="29126" x2="7556" y2="29126"/>
                        <a14:foregroundMark x1="9889" y1="71429" x2="9889" y2="71429"/>
                        <a14:foregroundMark x1="11111" y1="67684" x2="11111" y2="67684"/>
                        <a14:foregroundMark x1="16222" y1="64632" x2="16444" y2="65742"/>
                        <a14:foregroundMark x1="17333" y1="71706" x2="17333" y2="71706"/>
                        <a14:foregroundMark x1="12667" y1="73925" x2="12667" y2="73925"/>
                        <a14:foregroundMark x1="13222" y1="70596" x2="13222" y2="70596"/>
                        <a14:foregroundMark x1="12889" y1="30513" x2="12889" y2="30513"/>
                        <a14:foregroundMark x1="19778" y1="23578" x2="20000" y2="24688"/>
                        <a14:foregroundMark x1="15000" y1="33148" x2="15000" y2="33148"/>
                        <a14:foregroundMark x1="15000" y1="26075" x2="15000" y2="26075"/>
                        <a14:foregroundMark x1="13778" y1="26075" x2="13778" y2="26075"/>
                        <a14:foregroundMark x1="17667" y1="34674" x2="17667" y2="34674"/>
                        <a14:foregroundMark x1="17333" y1="29126" x2="17333" y2="29126"/>
                        <a14:foregroundMark x1="49444" y1="35784" x2="49444" y2="35784"/>
                        <a14:foregroundMark x1="43222" y1="36893" x2="44444" y2="38696"/>
                        <a14:foregroundMark x1="50889" y1="40638" x2="50889" y2="40638"/>
                        <a14:foregroundMark x1="53333" y1="36477" x2="53333" y2="36477"/>
                        <a14:foregroundMark x1="53889" y1="37309" x2="53889" y2="37309"/>
                        <a14:foregroundMark x1="48222" y1="36200" x2="48222" y2="36200"/>
                        <a14:foregroundMark x1="48222" y1="10541" x2="48222" y2="10541"/>
                        <a14:foregroundMark x1="48222" y1="10957" x2="48222" y2="10957"/>
                        <a14:foregroundMark x1="50333" y1="7906" x2="50333" y2="7906"/>
                        <a14:foregroundMark x1="55111" y1="14979" x2="55111" y2="14979"/>
                        <a14:foregroundMark x1="55444" y1="6519" x2="55444" y2="6519"/>
                        <a14:foregroundMark x1="54556" y1="6103" x2="54556" y2="6103"/>
                        <a14:foregroundMark x1="53667" y1="7628" x2="52444" y2="9847"/>
                        <a14:foregroundMark x1="50889" y1="9015" x2="50889" y2="9015"/>
                        <a14:foregroundMark x1="14667" y1="27184" x2="14667" y2="27184"/>
                        <a14:foregroundMark x1="16444" y1="68793" x2="16444" y2="68793"/>
                        <a14:foregroundMark x1="12000" y1="74341" x2="12000" y2="74341"/>
                        <a14:foregroundMark x1="11444" y1="65049" x2="11444" y2="65049"/>
                        <a14:foregroundMark x1="15333" y1="80305" x2="15333" y2="80305"/>
                        <a14:foregroundMark x1="15000" y1="72122" x2="15000" y2="72122"/>
                        <a14:foregroundMark x1="51222" y1="62136" x2="51222" y2="62136"/>
                        <a14:foregroundMark x1="49111" y1="68377" x2="49111" y2="68377"/>
                        <a14:foregroundMark x1="54222" y1="66158" x2="54222" y2="66158"/>
                        <a14:foregroundMark x1="49111" y1="56865" x2="49111" y2="56865"/>
                        <a14:foregroundMark x1="48000" y1="66990" x2="48000" y2="66990"/>
                        <a14:foregroundMark x1="52111" y1="65465" x2="52111" y2="65465"/>
                        <a14:foregroundMark x1="45889" y1="64632" x2="45889" y2="64632"/>
                        <a14:foregroundMark x1="50667" y1="63523" x2="50667" y2="63523"/>
                        <a14:foregroundMark x1="51222" y1="64355" x2="51222" y2="64355"/>
                        <a14:foregroundMark x1="50667" y1="68793" x2="50667" y2="68793"/>
                        <a14:foregroundMark x1="51222" y1="90985" x2="51222" y2="90985"/>
                        <a14:foregroundMark x1="47333" y1="89182" x2="47333" y2="89182"/>
                        <a14:foregroundMark x1="53333" y1="92510" x2="53333" y2="92510"/>
                        <a14:foregroundMark x1="46778" y1="96255" x2="46778" y2="96255"/>
                        <a14:foregroundMark x1="48556" y1="90707" x2="48556" y2="90707"/>
                        <a14:foregroundMark x1="48556" y1="85853" x2="48556" y2="85853"/>
                        <a14:foregroundMark x1="87444" y1="46463" x2="87444" y2="46463"/>
                        <a14:foregroundMark x1="86556" y1="59085" x2="86556" y2="59085"/>
                        <a14:foregroundMark x1="87222" y1="49931" x2="87222" y2="49931"/>
                        <a14:foregroundMark x1="76444" y1="55756" x2="76444" y2="55756"/>
                        <a14:foregroundMark x1="86333" y1="48405" x2="86333" y2="48405"/>
                        <a14:foregroundMark x1="86333" y1="48405" x2="86333" y2="48405"/>
                        <a14:foregroundMark x1="83667" y1="47573" x2="83667" y2="47573"/>
                        <a14:foregroundMark x1="87778" y1="52150" x2="87778" y2="52150"/>
                        <a14:foregroundMark x1="82778" y1="52427" x2="82778" y2="52427"/>
                        <a14:foregroundMark x1="64556" y1="60194" x2="64556" y2="60194"/>
                        <a14:foregroundMark x1="64556" y1="60610" x2="64556" y2="60610"/>
                        <a14:foregroundMark x1="71111" y1="57698" x2="71111" y2="57698"/>
                        <a14:foregroundMark x1="74444" y1="67268" x2="74444" y2="67268"/>
                        <a14:foregroundMark x1="71444" y1="71706" x2="71444" y2="71706"/>
                        <a14:foregroundMark x1="61667" y1="84050" x2="61667" y2="84050"/>
                        <a14:foregroundMark x1="66333" y1="77670" x2="66333" y2="77670"/>
                        <a14:foregroundMark x1="34556" y1="50208" x2="34556" y2="50208"/>
                        <a14:foregroundMark x1="34556" y1="50624" x2="34556" y2="50624"/>
                        <a14:foregroundMark x1="34556" y1="49931" x2="34556" y2="49931"/>
                        <a14:foregroundMark x1="31889" y1="47295" x2="31889" y2="47295"/>
                        <a14:foregroundMark x1="31889" y1="47295" x2="31889" y2="47295"/>
                        <a14:foregroundMark x1="27889" y1="43412" x2="27889" y2="43412"/>
                        <a14:foregroundMark x1="34222" y1="31345" x2="34222" y2="31345"/>
                        <a14:foregroundMark x1="34222" y1="31345" x2="34222" y2="31345"/>
                        <a14:foregroundMark x1="34222" y1="31345" x2="34222" y2="31345"/>
                        <a14:foregroundMark x1="34222" y1="31345" x2="34222" y2="31345"/>
                        <a14:foregroundMark x1="35222" y1="16644" x2="35222" y2="16644"/>
                        <a14:foregroundMark x1="30111" y1="18863" x2="30111" y2="18863"/>
                        <a14:foregroundMark x1="30889" y1="32594" x2="30889" y2="32594"/>
                        <a14:foregroundMark x1="32889" y1="33564" x2="32889" y2="33564"/>
                        <a14:foregroundMark x1="37222" y1="26214" x2="37222" y2="26214"/>
                        <a14:foregroundMark x1="26556" y1="31623" x2="26556" y2="31623"/>
                        <a14:foregroundMark x1="24556" y1="39945" x2="24556" y2="39945"/>
                        <a14:foregroundMark x1="19444" y1="43412" x2="19444" y2="43412"/>
                        <a14:foregroundMark x1="20667" y1="45354" x2="20667" y2="45354"/>
                        <a14:foregroundMark x1="21444" y1="45908" x2="21444" y2="45908"/>
                        <a14:foregroundMark x1="24778" y1="48405" x2="24778" y2="48405"/>
                        <a14:foregroundMark x1="24000" y1="48821" x2="23556" y2="49792"/>
                        <a14:foregroundMark x1="21667" y1="52982" x2="21667" y2="52982"/>
                        <a14:foregroundMark x1="26333" y1="53259" x2="26333" y2="53259"/>
                        <a14:foregroundMark x1="27333" y1="57420" x2="27333" y2="57420"/>
                        <a14:foregroundMark x1="38333" y1="46879" x2="38333" y2="46879"/>
                        <a14:foregroundMark x1="32889" y1="66297" x2="32889" y2="66297"/>
                        <a14:foregroundMark x1="37556" y1="65049" x2="37556" y2="65049"/>
                        <a14:foregroundMark x1="26556" y1="67822" x2="26556" y2="67822"/>
                        <a14:foregroundMark x1="32889" y1="65603" x2="32889" y2="65603"/>
                        <a14:foregroundMark x1="35778" y1="70458" x2="35778" y2="70458"/>
                        <a14:foregroundMark x1="34222" y1="83218" x2="34222" y2="83218"/>
                        <a14:foregroundMark x1="26000" y1="79334" x2="26000" y2="79334"/>
                        <a14:foregroundMark x1="65889" y1="41470" x2="65889" y2="41470"/>
                        <a14:foregroundMark x1="68111" y1="24549" x2="68111" y2="24549"/>
                        <a14:backgroundMark x1="60444" y1="22053" x2="60444" y2="22053"/>
                        <a14:backgroundMark x1="51778" y1="23994" x2="51778" y2="239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7" y="2111128"/>
            <a:ext cx="1463749" cy="11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9C536EE4-A9E2-4C88-A769-E3BB2435BCE7}"/>
              </a:ext>
            </a:extLst>
          </p:cNvPr>
          <p:cNvSpPr/>
          <p:nvPr/>
        </p:nvSpPr>
        <p:spPr>
          <a:xfrm>
            <a:off x="3420552" y="3331899"/>
            <a:ext cx="2787715" cy="3207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250000"/>
              </a:lnSpc>
            </a:pPr>
            <a:r>
              <a:rPr lang="en-US" sz="2000" b="1" dirty="0">
                <a:cs typeface="BN Barak" panose="02000000000000000000" pitchFamily="2" charset="-79"/>
              </a:rPr>
              <a:t>ACCURACY </a:t>
            </a:r>
          </a:p>
          <a:p>
            <a:pPr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68%</a:t>
            </a:r>
            <a:br>
              <a:rPr lang="en-US" sz="1600" dirty="0">
                <a:latin typeface="+mj-lt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80%</a:t>
            </a:r>
          </a:p>
          <a:p>
            <a:pPr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+mj-lt"/>
              </a:rPr>
              <a:t>76%</a:t>
            </a:r>
            <a:endParaRPr lang="en-US" sz="1600" dirty="0">
              <a:latin typeface="+mj-lt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5B4FA138-505B-45EA-9027-8A6DAE17F41D}"/>
              </a:ext>
            </a:extLst>
          </p:cNvPr>
          <p:cNvSpPr/>
          <p:nvPr/>
        </p:nvSpPr>
        <p:spPr>
          <a:xfrm>
            <a:off x="6429236" y="3331899"/>
            <a:ext cx="3182007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250000"/>
              </a:lnSpc>
            </a:pPr>
            <a:r>
              <a:rPr lang="en-US" sz="2000" b="1" dirty="0">
                <a:cs typeface="BN Barak" panose="02000000000000000000" pitchFamily="2" charset="-79"/>
              </a:rPr>
              <a:t>SIZE - </a:t>
            </a:r>
            <a:r>
              <a:rPr lang="en-US" sz="1600" b="1" dirty="0">
                <a:cs typeface="BN Barak" panose="02000000000000000000" pitchFamily="2" charset="-79"/>
              </a:rPr>
              <a:t>parameters </a:t>
            </a:r>
          </a:p>
          <a:p>
            <a:pPr algn="l" rtl="0">
              <a:lnSpc>
                <a:spcPct val="150000"/>
              </a:lnSpc>
            </a:pP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Trainable</a:t>
            </a:r>
            <a:r>
              <a:rPr lang="he-IL" altLang="he-IL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:</a:t>
            </a:r>
            <a:r>
              <a:rPr lang="en-US" altLang="he-IL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~ </a:t>
            </a: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3.2</a:t>
            </a:r>
            <a:r>
              <a:rPr kumimoji="0" lang="en-US" altLang="he-I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M</a:t>
            </a:r>
            <a:endParaRPr kumimoji="0" lang="he-IL" altLang="he-IL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algn="l" rtl="0"/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Non-trainable:</a:t>
            </a:r>
            <a:r>
              <a:rPr kumimoji="0" lang="en-US" altLang="he-I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 </a:t>
            </a:r>
            <a:r>
              <a:rPr lang="en-US" altLang="he-IL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~ </a:t>
            </a: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14.7</a:t>
            </a:r>
            <a:r>
              <a:rPr kumimoji="0" lang="en-US" altLang="he-I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M</a:t>
            </a:r>
            <a:endParaRPr kumimoji="0" lang="he-IL" altLang="he-IL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algn="l" rtl="0"/>
            <a:br>
              <a:rPr lang="en-US" dirty="0">
                <a:latin typeface="+mj-lt"/>
              </a:rPr>
            </a:b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Trainable</a:t>
            </a:r>
            <a:r>
              <a:rPr lang="he-IL" altLang="he-IL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:</a:t>
            </a:r>
            <a:r>
              <a:rPr lang="en-US" altLang="he-IL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~ 6.5</a:t>
            </a:r>
            <a:r>
              <a:rPr kumimoji="0" lang="en-US" altLang="he-I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M</a:t>
            </a:r>
            <a:endParaRPr kumimoji="0" lang="he-IL" altLang="he-IL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algn="l" rtl="0"/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Non-trainable:</a:t>
            </a:r>
            <a:r>
              <a:rPr kumimoji="0" lang="en-US" altLang="he-I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 </a:t>
            </a:r>
            <a:r>
              <a:rPr lang="en-US" altLang="he-IL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~ </a:t>
            </a:r>
            <a:r>
              <a:rPr kumimoji="0" lang="en-US" altLang="he-I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21.8M</a:t>
            </a:r>
            <a:endParaRPr kumimoji="0" lang="he-IL" altLang="he-IL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algn="l" rtl="0"/>
            <a:endParaRPr kumimoji="0" lang="he-IL" altLang="he-IL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algn="l" rtl="0"/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Trainable</a:t>
            </a:r>
            <a:r>
              <a:rPr lang="he-IL" altLang="he-IL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:</a:t>
            </a:r>
            <a:r>
              <a:rPr lang="en-US" altLang="he-IL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~ 12.8</a:t>
            </a:r>
            <a:r>
              <a:rPr kumimoji="0" lang="en-US" altLang="he-I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M</a:t>
            </a:r>
            <a:endParaRPr kumimoji="0" lang="he-IL" altLang="he-IL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algn="l" rtl="0"/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Non-trainable:</a:t>
            </a:r>
            <a:r>
              <a:rPr kumimoji="0" lang="en-US" altLang="he-I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 </a:t>
            </a:r>
            <a:r>
              <a:rPr lang="en-US" altLang="he-IL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~ 20.8</a:t>
            </a:r>
            <a:r>
              <a:rPr kumimoji="0" lang="en-US" altLang="he-IL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M</a:t>
            </a:r>
            <a:endParaRPr kumimoji="0" lang="he-IL" altLang="he-IL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AE4EE0FE-67F2-48FA-B583-9CACABAD6B04}"/>
              </a:ext>
            </a:extLst>
          </p:cNvPr>
          <p:cNvSpPr/>
          <p:nvPr/>
        </p:nvSpPr>
        <p:spPr>
          <a:xfrm>
            <a:off x="9499808" y="3331899"/>
            <a:ext cx="2787715" cy="3113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250000"/>
              </a:lnSpc>
            </a:pPr>
            <a:r>
              <a:rPr lang="en-US" sz="2000" b="1" dirty="0">
                <a:cs typeface="BN Barak" panose="02000000000000000000" pitchFamily="2" charset="-79"/>
              </a:rPr>
              <a:t>LOSS - </a:t>
            </a:r>
            <a:r>
              <a:rPr lang="en-US" sz="1600" b="1" dirty="0">
                <a:cs typeface="BN Barak" panose="02000000000000000000" pitchFamily="2" charset="-79"/>
              </a:rPr>
              <a:t>binary_crossentropy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+mj-lt"/>
              </a:rPr>
              <a:t>~ 0.3</a:t>
            </a:r>
            <a:br>
              <a:rPr lang="en-US" sz="1600" dirty="0">
                <a:latin typeface="+mj-lt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~ 20</a:t>
            </a:r>
            <a:endParaRPr lang="en-US" sz="1600" dirty="0">
              <a:latin typeface="+mj-lt"/>
            </a:endParaRPr>
          </a:p>
          <a:p>
            <a:pPr algn="l" rtl="0">
              <a:lnSpc>
                <a:spcPct val="300000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~ 41</a:t>
            </a:r>
            <a:endParaRPr lang="he-IL" sz="1700" dirty="0">
              <a:cs typeface="BN Barak" panose="02000000000000000000" pitchFamily="2" charset="-79"/>
            </a:endParaRPr>
          </a:p>
        </p:txBody>
      </p:sp>
      <p:pic>
        <p:nvPicPr>
          <p:cNvPr id="1031" name="Picture 7" descr="Red Circle, Percent Sign, Percentage, Logo, Symbol, Discounts And  Allowances, Sports, Month free png | PNGFuel">
            <a:extLst>
              <a:ext uri="{FF2B5EF4-FFF2-40B4-BE49-F238E27FC236}">
                <a16:creationId xmlns:a16="http://schemas.microsoft.com/office/drawing/2014/main" id="{A823055C-2193-4D34-ABF2-C781D2FA9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25" b="98860" l="3429" r="97143">
                        <a14:foregroundMark x1="71143" y1="27635" x2="71143" y2="27635"/>
                        <a14:foregroundMark x1="41143" y1="23077" x2="41143" y2="23077"/>
                        <a14:foregroundMark x1="40286" y1="13960" x2="40286" y2="13960"/>
                        <a14:foregroundMark x1="30286" y1="2849" x2="30286" y2="2849"/>
                        <a14:foregroundMark x1="20286" y1="4558" x2="20286" y2="4558"/>
                        <a14:foregroundMark x1="12286" y1="9687" x2="12286" y2="9687"/>
                        <a14:foregroundMark x1="8571" y1="24501" x2="8571" y2="25356"/>
                        <a14:foregroundMark x1="14000" y1="41311" x2="14000" y2="41311"/>
                        <a14:foregroundMark x1="7143" y1="33903" x2="7143" y2="33903"/>
                        <a14:foregroundMark x1="6286" y1="18234" x2="6286" y2="18234"/>
                        <a14:foregroundMark x1="4000" y1="24217" x2="4000" y2="24217"/>
                        <a14:foregroundMark x1="6571" y1="14530" x2="6571" y2="14530"/>
                        <a14:foregroundMark x1="3429" y1="27635" x2="3429" y2="28490"/>
                        <a14:foregroundMark x1="12000" y1="37607" x2="12000" y2="37607"/>
                        <a14:foregroundMark x1="26000" y1="44444" x2="26000" y2="44444"/>
                        <a14:foregroundMark x1="40000" y1="38746" x2="40000" y2="38746"/>
                        <a14:foregroundMark x1="86857" y1="16239" x2="86857" y2="16239"/>
                        <a14:foregroundMark x1="78857" y1="23362" x2="78857" y2="23362"/>
                        <a14:foregroundMark x1="65143" y1="35328" x2="65143" y2="35328"/>
                        <a14:foregroundMark x1="52857" y1="45299" x2="52857" y2="45299"/>
                        <a14:foregroundMark x1="41714" y1="58974" x2="41714" y2="58974"/>
                        <a14:foregroundMark x1="34571" y1="64957" x2="34000" y2="65812"/>
                        <a14:foregroundMark x1="25714" y1="72934" x2="25714" y2="72934"/>
                        <a14:foregroundMark x1="10286" y1="93447" x2="10286" y2="93447"/>
                        <a14:foregroundMark x1="8571" y1="94587" x2="8571" y2="94587"/>
                        <a14:foregroundMark x1="94571" y1="9972" x2="94571" y2="9972"/>
                        <a14:foregroundMark x1="77143" y1="58974" x2="77143" y2="58974"/>
                        <a14:foregroundMark x1="63143" y1="63818" x2="63143" y2="63818"/>
                        <a14:foregroundMark x1="55429" y1="79772" x2="55429" y2="79772"/>
                        <a14:foregroundMark x1="64286" y1="90313" x2="64286" y2="90313"/>
                        <a14:foregroundMark x1="78000" y1="95157" x2="78000" y2="95157"/>
                        <a14:foregroundMark x1="92571" y1="87749" x2="92571" y2="87749"/>
                        <a14:foregroundMark x1="97143" y1="73504" x2="97143" y2="73504"/>
                        <a14:foregroundMark x1="75143" y1="98860" x2="75143" y2="988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607" y="2298312"/>
            <a:ext cx="1030642" cy="10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Parameter Icon PNG And Vector For Free D #2232989 - PNG Images - PNGio">
            <a:extLst>
              <a:ext uri="{FF2B5EF4-FFF2-40B4-BE49-F238E27FC236}">
                <a16:creationId xmlns:a16="http://schemas.microsoft.com/office/drawing/2014/main" id="{7A67199C-84F9-43B5-B34D-6243258D7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175" y="2111128"/>
            <a:ext cx="1444649" cy="144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Data Analytics Descending Line Graphic Comments Clipart (#3091456) -  PinClipart">
            <a:extLst>
              <a:ext uri="{FF2B5EF4-FFF2-40B4-BE49-F238E27FC236}">
                <a16:creationId xmlns:a16="http://schemas.microsoft.com/office/drawing/2014/main" id="{34429F46-6E2E-491C-9F2C-66969F6F5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5" b="89918" l="6250" r="90000">
                        <a14:foregroundMark x1="59091" y1="40680" x2="59091" y2="40680"/>
                        <a14:foregroundMark x1="6250" y1="46424" x2="6250" y2="46424"/>
                        <a14:foregroundMark x1="24886" y1="28722" x2="24886" y2="28722"/>
                        <a14:foregroundMark x1="23750" y1="28957" x2="23750" y2="28957"/>
                        <a14:foregroundMark x1="26364" y1="32356" x2="26364" y2="32356"/>
                        <a14:foregroundMark x1="24091" y1="31301" x2="24091" y2="31301"/>
                        <a14:foregroundMark x1="21818" y1="29308" x2="21818" y2="29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490" y="1975106"/>
            <a:ext cx="1573473" cy="152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11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D6DFCE1-D2FB-454B-8B50-AC79C7338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5154168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dirty="0"/>
              <a:t>#hashtag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22DAFF1-AF53-450A-A431-F538C3690B0A}"/>
              </a:ext>
            </a:extLst>
          </p:cNvPr>
          <p:cNvSpPr txBox="1"/>
          <p:nvPr/>
        </p:nvSpPr>
        <p:spPr>
          <a:xfrm>
            <a:off x="841248" y="2048256"/>
            <a:ext cx="5154168" cy="4123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Chris Messina, a web marketing specialist, is the inventor of the hashtag.</a:t>
            </a:r>
          </a:p>
          <a:p>
            <a:pPr marL="342900" indent="-342900" algn="l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The first-ever hashtag was #barcamp, sent by Messina in 2007. </a:t>
            </a:r>
          </a:p>
          <a:p>
            <a:pPr marL="342900" indent="-342900" algn="l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The word “hashtag” was officially added to the Oxford English Dictionary in 2014. 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6DFDB9A5-AF03-4ED8-9E89-1DBE2EB18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62" b="8933"/>
          <a:stretch/>
        </p:blipFill>
        <p:spPr>
          <a:xfrm>
            <a:off x="6696891" y="10"/>
            <a:ext cx="5495109" cy="6857990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6F45BB5-3115-4BA5-82FA-F5282A9799D8}"/>
              </a:ext>
            </a:extLst>
          </p:cNvPr>
          <p:cNvSpPr txBox="1"/>
          <p:nvPr/>
        </p:nvSpPr>
        <p:spPr>
          <a:xfrm>
            <a:off x="841248" y="6418749"/>
            <a:ext cx="4804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600" dirty="0"/>
              <a:t>Source: </a:t>
            </a:r>
            <a:r>
              <a:rPr lang="he-IL" sz="1600" dirty="0">
                <a:hlinkClick r:id="rId3"/>
              </a:rPr>
              <a:t>https://comparecamp.com/hashtags-statistics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3181124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1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2A2DC496-DA5F-48FB-924A-6F8B612DD4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</a:blip>
          <a:srcRect t="20581" r="-1" b="3610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C7F6F024-AE67-49ED-892E-A49D6E7A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5000" dirty="0"/>
              <a:t>Top Hashtag</a:t>
            </a:r>
          </a:p>
        </p:txBody>
      </p:sp>
      <p:sp>
        <p:nvSpPr>
          <p:cNvPr id="38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E1656BE-EB9C-416E-9F4A-46CAADE0B390}"/>
              </a:ext>
            </a:extLst>
          </p:cNvPr>
          <p:cNvSpPr txBox="1"/>
          <p:nvPr/>
        </p:nvSpPr>
        <p:spPr>
          <a:xfrm>
            <a:off x="841248" y="3258958"/>
            <a:ext cx="10506456" cy="781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algn="l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The average hashtags tweeted daily is...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819518A6-6DDA-4D2D-8DA4-3D3574A567FF}"/>
              </a:ext>
            </a:extLst>
          </p:cNvPr>
          <p:cNvSpPr txBox="1"/>
          <p:nvPr/>
        </p:nvSpPr>
        <p:spPr>
          <a:xfrm>
            <a:off x="7981745" y="6490684"/>
            <a:ext cx="4207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400" dirty="0"/>
              <a:t>Source: </a:t>
            </a:r>
            <a:r>
              <a:rPr lang="he-IL" sz="1400" dirty="0">
                <a:hlinkClick r:id="rId3"/>
              </a:rPr>
              <a:t>https://comparecamp.com/hashtags-statistics</a:t>
            </a:r>
            <a:endParaRPr lang="he-IL" sz="1400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FB3B35D-64CE-4336-8B0D-3DFF5F85E3AD}"/>
              </a:ext>
            </a:extLst>
          </p:cNvPr>
          <p:cNvSpPr txBox="1"/>
          <p:nvPr/>
        </p:nvSpPr>
        <p:spPr>
          <a:xfrm>
            <a:off x="841247" y="5731283"/>
            <a:ext cx="10506456" cy="699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algn="l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The hashtag #NowPlaying (or #np) has been tweeted more than...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6A07A09-8DF5-4F73-8AB7-D3FEE94FA035}"/>
              </a:ext>
            </a:extLst>
          </p:cNvPr>
          <p:cNvSpPr txBox="1"/>
          <p:nvPr/>
        </p:nvSpPr>
        <p:spPr>
          <a:xfrm>
            <a:off x="841248" y="3886164"/>
            <a:ext cx="10506456" cy="781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algn="l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The most-tweeted TV hashtag is…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A19B851D-B0BA-4CD2-9859-A4A3BE840D73}"/>
              </a:ext>
            </a:extLst>
          </p:cNvPr>
          <p:cNvSpPr txBox="1"/>
          <p:nvPr/>
        </p:nvSpPr>
        <p:spPr>
          <a:xfrm>
            <a:off x="841248" y="5096652"/>
            <a:ext cx="10506456" cy="6815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algn="l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The most tweeted about sports league is… 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B6D67C1E-3B12-4C50-A934-2181337AD210}"/>
              </a:ext>
            </a:extLst>
          </p:cNvPr>
          <p:cNvSpPr txBox="1"/>
          <p:nvPr/>
        </p:nvSpPr>
        <p:spPr>
          <a:xfrm>
            <a:off x="841248" y="4494738"/>
            <a:ext cx="10506456" cy="605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algn="l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The most-tweeted movie hashtag is…</a:t>
            </a: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28B8F5D7-D391-43CE-8C95-AF71DFA05063}"/>
              </a:ext>
            </a:extLst>
          </p:cNvPr>
          <p:cNvSpPr txBox="1"/>
          <p:nvPr/>
        </p:nvSpPr>
        <p:spPr>
          <a:xfrm>
            <a:off x="6094475" y="3250346"/>
            <a:ext cx="1657094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Aft>
                <a:spcPts val="600"/>
              </a:spcAft>
            </a:pPr>
            <a:r>
              <a:rPr lang="en-US" sz="2400" b="1" i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125 million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088AD132-962A-445B-BD39-7825D7DB5F5A}"/>
              </a:ext>
            </a:extLst>
          </p:cNvPr>
          <p:cNvSpPr txBox="1"/>
          <p:nvPr/>
        </p:nvSpPr>
        <p:spPr>
          <a:xfrm>
            <a:off x="5362955" y="3880207"/>
            <a:ext cx="2521206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Aft>
                <a:spcPts val="600"/>
              </a:spcAft>
            </a:pPr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#TheWalkingDead</a:t>
            </a: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A03EB5CB-5B03-4957-8CBF-35858C66538E}"/>
              </a:ext>
            </a:extLst>
          </p:cNvPr>
          <p:cNvSpPr txBox="1"/>
          <p:nvPr/>
        </p:nvSpPr>
        <p:spPr>
          <a:xfrm>
            <a:off x="5785103" y="4484801"/>
            <a:ext cx="1657094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Aft>
                <a:spcPts val="600"/>
              </a:spcAft>
            </a:pPr>
            <a:r>
              <a:rPr lang="en-US" sz="2400" b="1" i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#StarWars</a:t>
            </a: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16E84427-CABE-4A51-8853-9C59BCFE52EE}"/>
              </a:ext>
            </a:extLst>
          </p:cNvPr>
          <p:cNvSpPr txBox="1"/>
          <p:nvPr/>
        </p:nvSpPr>
        <p:spPr>
          <a:xfrm>
            <a:off x="6419595" y="5119432"/>
            <a:ext cx="844805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Aft>
                <a:spcPts val="600"/>
              </a:spcAft>
            </a:pPr>
            <a:r>
              <a:rPr lang="en-US" sz="2400" b="1" i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#NFL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DE5EB8E5-E87B-4F1F-8711-1952C1D467C0}"/>
              </a:ext>
            </a:extLst>
          </p:cNvPr>
          <p:cNvSpPr txBox="1"/>
          <p:nvPr/>
        </p:nvSpPr>
        <p:spPr>
          <a:xfrm>
            <a:off x="9256790" y="5728705"/>
            <a:ext cx="198016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Aft>
                <a:spcPts val="600"/>
              </a:spcAft>
            </a:pPr>
            <a:r>
              <a:rPr lang="en-US" sz="2400" b="1" i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 billion times</a:t>
            </a:r>
          </a:p>
        </p:txBody>
      </p:sp>
    </p:spTree>
    <p:extLst>
      <p:ext uri="{BB962C8B-B14F-4D97-AF65-F5344CB8AC3E}">
        <p14:creationId xmlns:p14="http://schemas.microsoft.com/office/powerpoint/2010/main" val="300014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5" grpId="0"/>
      <p:bldP spid="10" grpId="0"/>
      <p:bldP spid="12" grpId="0"/>
      <p:bldP spid="20" grpId="0"/>
      <p:bldP spid="16" grpId="0"/>
      <p:bldP spid="18" grpId="0"/>
      <p:bldP spid="19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24;p20">
            <a:extLst>
              <a:ext uri="{FF2B5EF4-FFF2-40B4-BE49-F238E27FC236}">
                <a16:creationId xmlns:a16="http://schemas.microsoft.com/office/drawing/2014/main" id="{98C753B9-B720-4639-B499-4FEFAEE6EB80}"/>
              </a:ext>
            </a:extLst>
          </p:cNvPr>
          <p:cNvGrpSpPr/>
          <p:nvPr/>
        </p:nvGrpSpPr>
        <p:grpSpPr>
          <a:xfrm>
            <a:off x="2261694" y="2181665"/>
            <a:ext cx="3165220" cy="3069635"/>
            <a:chOff x="5688800" y="2135713"/>
            <a:chExt cx="2405224" cy="2250274"/>
          </a:xfrm>
        </p:grpSpPr>
        <p:pic>
          <p:nvPicPr>
            <p:cNvPr id="5" name="Google Shape;325;p20">
              <a:extLst>
                <a:ext uri="{FF2B5EF4-FFF2-40B4-BE49-F238E27FC236}">
                  <a16:creationId xmlns:a16="http://schemas.microsoft.com/office/drawing/2014/main" id="{228FF508-5CB1-4900-A009-8D1460BC0D4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5433" b="7069"/>
            <a:stretch/>
          </p:blipFill>
          <p:spPr>
            <a:xfrm>
              <a:off x="5688800" y="2135713"/>
              <a:ext cx="2405224" cy="2250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326;p20">
              <a:extLst>
                <a:ext uri="{FF2B5EF4-FFF2-40B4-BE49-F238E27FC236}">
                  <a16:creationId xmlns:a16="http://schemas.microsoft.com/office/drawing/2014/main" id="{3FADC46F-47D6-4904-B4D7-ED4BCA33DC3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86872" y="2302202"/>
              <a:ext cx="539125" cy="53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תמונה 9">
            <a:extLst>
              <a:ext uri="{FF2B5EF4-FFF2-40B4-BE49-F238E27FC236}">
                <a16:creationId xmlns:a16="http://schemas.microsoft.com/office/drawing/2014/main" id="{170A3516-CA23-4E9C-B8A0-297F19EEA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607" y="0"/>
            <a:ext cx="4503393" cy="6858000"/>
          </a:xfrm>
          <a:prstGeom prst="rect">
            <a:avLst/>
          </a:prstGeom>
        </p:spPr>
      </p:pic>
      <p:sp>
        <p:nvSpPr>
          <p:cNvPr id="11" name="מלבן 10">
            <a:extLst>
              <a:ext uri="{FF2B5EF4-FFF2-40B4-BE49-F238E27FC236}">
                <a16:creationId xmlns:a16="http://schemas.microsoft.com/office/drawing/2014/main" id="{B059D349-D78C-46F3-B4EC-853A385CE1DF}"/>
              </a:ext>
            </a:extLst>
          </p:cNvPr>
          <p:cNvSpPr/>
          <p:nvPr/>
        </p:nvSpPr>
        <p:spPr>
          <a:xfrm>
            <a:off x="995365" y="521894"/>
            <a:ext cx="3149600" cy="83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sz="3600" b="1" dirty="0">
                <a:cs typeface="BN Barak" panose="02000000000000000000" pitchFamily="2" charset="-79"/>
              </a:rPr>
              <a:t>The Bot</a:t>
            </a:r>
            <a:endParaRPr lang="he-IL" sz="3600" b="1" dirty="0">
              <a:cs typeface="BN Barak" panose="02000000000000000000" pitchFamily="2" charset="-79"/>
            </a:endParaRPr>
          </a:p>
        </p:txBody>
      </p:sp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9CF34D79-0986-48D8-BA9B-D7FECECB6D45}"/>
              </a:ext>
            </a:extLst>
          </p:cNvPr>
          <p:cNvCxnSpPr>
            <a:cxnSpLocks/>
          </p:cNvCxnSpPr>
          <p:nvPr/>
        </p:nvCxnSpPr>
        <p:spPr>
          <a:xfrm>
            <a:off x="882997" y="1490528"/>
            <a:ext cx="327212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D56C16C2-69B7-424D-90AD-43360293EBF3}"/>
              </a:ext>
            </a:extLst>
          </p:cNvPr>
          <p:cNvSpPr txBox="1"/>
          <p:nvPr/>
        </p:nvSpPr>
        <p:spPr>
          <a:xfrm>
            <a:off x="1305182" y="5367472"/>
            <a:ext cx="50782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400" dirty="0">
                <a:latin typeface="+mj-lt"/>
              </a:rPr>
              <a:t>Live Demo:</a:t>
            </a:r>
          </a:p>
          <a:p>
            <a:pPr algn="ctr" rtl="0"/>
            <a:r>
              <a:rPr lang="he-IL" sz="2400" dirty="0">
                <a:latin typeface="+mj-lt"/>
                <a:hlinkClick r:id="rId5"/>
              </a:rPr>
              <a:t>https://t.me/Pic_hashtag_bot</a:t>
            </a:r>
            <a:endParaRPr lang="he-IL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816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24;p20">
            <a:extLst>
              <a:ext uri="{FF2B5EF4-FFF2-40B4-BE49-F238E27FC236}">
                <a16:creationId xmlns:a16="http://schemas.microsoft.com/office/drawing/2014/main" id="{98C753B9-B720-4639-B499-4FEFAEE6EB80}"/>
              </a:ext>
            </a:extLst>
          </p:cNvPr>
          <p:cNvGrpSpPr/>
          <p:nvPr/>
        </p:nvGrpSpPr>
        <p:grpSpPr>
          <a:xfrm>
            <a:off x="2261694" y="2181665"/>
            <a:ext cx="3165220" cy="3069635"/>
            <a:chOff x="5688800" y="2135713"/>
            <a:chExt cx="2405224" cy="2250274"/>
          </a:xfrm>
        </p:grpSpPr>
        <p:pic>
          <p:nvPicPr>
            <p:cNvPr id="5" name="Google Shape;325;p20">
              <a:extLst>
                <a:ext uri="{FF2B5EF4-FFF2-40B4-BE49-F238E27FC236}">
                  <a16:creationId xmlns:a16="http://schemas.microsoft.com/office/drawing/2014/main" id="{228FF508-5CB1-4900-A009-8D1460BC0D4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5433" b="7069"/>
            <a:stretch/>
          </p:blipFill>
          <p:spPr>
            <a:xfrm>
              <a:off x="5688800" y="2135713"/>
              <a:ext cx="2405224" cy="2250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326;p20">
              <a:extLst>
                <a:ext uri="{FF2B5EF4-FFF2-40B4-BE49-F238E27FC236}">
                  <a16:creationId xmlns:a16="http://schemas.microsoft.com/office/drawing/2014/main" id="{3FADC46F-47D6-4904-B4D7-ED4BCA33DC3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86872" y="2302202"/>
              <a:ext cx="539125" cy="53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תמונה 9">
            <a:extLst>
              <a:ext uri="{FF2B5EF4-FFF2-40B4-BE49-F238E27FC236}">
                <a16:creationId xmlns:a16="http://schemas.microsoft.com/office/drawing/2014/main" id="{170A3516-CA23-4E9C-B8A0-297F19EEA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607" y="0"/>
            <a:ext cx="4503393" cy="6858000"/>
          </a:xfrm>
          <a:prstGeom prst="rect">
            <a:avLst/>
          </a:prstGeom>
        </p:spPr>
      </p:pic>
      <p:sp>
        <p:nvSpPr>
          <p:cNvPr id="11" name="מלבן 10">
            <a:extLst>
              <a:ext uri="{FF2B5EF4-FFF2-40B4-BE49-F238E27FC236}">
                <a16:creationId xmlns:a16="http://schemas.microsoft.com/office/drawing/2014/main" id="{B059D349-D78C-46F3-B4EC-853A385CE1DF}"/>
              </a:ext>
            </a:extLst>
          </p:cNvPr>
          <p:cNvSpPr/>
          <p:nvPr/>
        </p:nvSpPr>
        <p:spPr>
          <a:xfrm>
            <a:off x="995365" y="521894"/>
            <a:ext cx="3149600" cy="83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sz="3600" b="1" dirty="0">
                <a:cs typeface="BN Barak" panose="02000000000000000000" pitchFamily="2" charset="-79"/>
              </a:rPr>
              <a:t>The Bot</a:t>
            </a:r>
            <a:endParaRPr lang="he-IL" sz="3600" b="1" dirty="0">
              <a:cs typeface="BN Barak" panose="02000000000000000000" pitchFamily="2" charset="-79"/>
            </a:endParaRPr>
          </a:p>
        </p:txBody>
      </p:sp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9CF34D79-0986-48D8-BA9B-D7FECECB6D45}"/>
              </a:ext>
            </a:extLst>
          </p:cNvPr>
          <p:cNvCxnSpPr>
            <a:cxnSpLocks/>
          </p:cNvCxnSpPr>
          <p:nvPr/>
        </p:nvCxnSpPr>
        <p:spPr>
          <a:xfrm>
            <a:off x="882997" y="1490528"/>
            <a:ext cx="327212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D56C16C2-69B7-424D-90AD-43360293EBF3}"/>
              </a:ext>
            </a:extLst>
          </p:cNvPr>
          <p:cNvSpPr txBox="1"/>
          <p:nvPr/>
        </p:nvSpPr>
        <p:spPr>
          <a:xfrm>
            <a:off x="905604" y="5367472"/>
            <a:ext cx="5877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400" dirty="0">
                <a:latin typeface="+mj-lt"/>
              </a:rPr>
              <a:t>Live Demo:</a:t>
            </a:r>
          </a:p>
          <a:p>
            <a:pPr algn="ctr" rtl="0"/>
            <a:r>
              <a:rPr lang="he-IL" sz="2400" dirty="0">
                <a:latin typeface="+mj-lt"/>
                <a:hlinkClick r:id="rId5"/>
              </a:rPr>
              <a:t>https://t.me/Pic_hashtag_bot</a:t>
            </a:r>
            <a:endParaRPr lang="he-IL" sz="2400" dirty="0">
              <a:latin typeface="+mj-lt"/>
            </a:endParaRPr>
          </a:p>
          <a:p>
            <a:pPr algn="ctr" rtl="0"/>
            <a:r>
              <a:rPr lang="en-US" sz="2400" dirty="0">
                <a:latin typeface="+mj-lt"/>
              </a:rPr>
              <a:t>Try it by yourself, the link will be in the chat </a:t>
            </a:r>
            <a:r>
              <a:rPr lang="en-US" sz="2400" dirty="0">
                <a:latin typeface="+mj-lt"/>
                <a:sym typeface="Wingdings" panose="05000000000000000000" pitchFamily="2" charset="2"/>
              </a:rPr>
              <a:t></a:t>
            </a:r>
            <a:endParaRPr lang="he-IL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3024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TC is Strengthening its Partnership with Drahi Foundation - ITC Israel  Tech Challenge">
            <a:extLst>
              <a:ext uri="{FF2B5EF4-FFF2-40B4-BE49-F238E27FC236}">
                <a16:creationId xmlns:a16="http://schemas.microsoft.com/office/drawing/2014/main" id="{3A1340E3-7028-4AC4-BF90-3538AE22B3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1" name="AutoShape 14" descr="Zoom Virtual Backgrounds for Video Meetings - Hello Backgrounds">
            <a:extLst>
              <a:ext uri="{FF2B5EF4-FFF2-40B4-BE49-F238E27FC236}">
                <a16:creationId xmlns:a16="http://schemas.microsoft.com/office/drawing/2014/main" id="{3B414565-5078-4446-A296-77E1C5E275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59" name="מלבן 58">
            <a:extLst>
              <a:ext uri="{FF2B5EF4-FFF2-40B4-BE49-F238E27FC236}">
                <a16:creationId xmlns:a16="http://schemas.microsoft.com/office/drawing/2014/main" id="{A81531F4-577B-4B37-B77C-D63AB608A987}"/>
              </a:ext>
            </a:extLst>
          </p:cNvPr>
          <p:cNvSpPr/>
          <p:nvPr/>
        </p:nvSpPr>
        <p:spPr>
          <a:xfrm>
            <a:off x="1222777" y="521912"/>
            <a:ext cx="3149600" cy="83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cs typeface="BN Barak" panose="02000000000000000000" pitchFamily="2" charset="-79"/>
              </a:rPr>
              <a:t>Next Steps</a:t>
            </a:r>
            <a:endParaRPr lang="he-IL" sz="3600" b="1" dirty="0">
              <a:solidFill>
                <a:schemeClr val="bg1"/>
              </a:solidFill>
              <a:cs typeface="BN Barak" panose="02000000000000000000" pitchFamily="2" charset="-79"/>
            </a:endParaRPr>
          </a:p>
        </p:txBody>
      </p:sp>
      <p:cxnSp>
        <p:nvCxnSpPr>
          <p:cNvPr id="60" name="מחבר ישר 59">
            <a:extLst>
              <a:ext uri="{FF2B5EF4-FFF2-40B4-BE49-F238E27FC236}">
                <a16:creationId xmlns:a16="http://schemas.microsoft.com/office/drawing/2014/main" id="{207F0520-7AF9-4898-A574-0B2049A3A70C}"/>
              </a:ext>
            </a:extLst>
          </p:cNvPr>
          <p:cNvCxnSpPr>
            <a:cxnSpLocks/>
          </p:cNvCxnSpPr>
          <p:nvPr/>
        </p:nvCxnSpPr>
        <p:spPr>
          <a:xfrm>
            <a:off x="1110409" y="1490546"/>
            <a:ext cx="327212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WhatsApp Video 2020-09-30 at 14.02.00">
            <a:hlinkClick r:id="" action="ppaction://media"/>
            <a:extLst>
              <a:ext uri="{FF2B5EF4-FFF2-40B4-BE49-F238E27FC236}">
                <a16:creationId xmlns:a16="http://schemas.microsoft.com/office/drawing/2014/main" id="{B9EE9D11-0312-4A0C-9E4F-FDC6F3EBDC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89961" y="733002"/>
            <a:ext cx="2579655" cy="569679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53" name="תיבת טקסט 52">
            <a:extLst>
              <a:ext uri="{FF2B5EF4-FFF2-40B4-BE49-F238E27FC236}">
                <a16:creationId xmlns:a16="http://schemas.microsoft.com/office/drawing/2014/main" id="{9E49EA6F-7349-4513-B60F-6D028425855C}"/>
              </a:ext>
            </a:extLst>
          </p:cNvPr>
          <p:cNvSpPr txBox="1"/>
          <p:nvPr/>
        </p:nvSpPr>
        <p:spPr>
          <a:xfrm>
            <a:off x="1110409" y="1908902"/>
            <a:ext cx="4228853" cy="746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algn="l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</a:rPr>
              <a:t>Web scraping from Instagram</a:t>
            </a:r>
          </a:p>
        </p:txBody>
      </p: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92C7B6F4-F77C-44B6-80B7-AD16F0B9C191}"/>
              </a:ext>
            </a:extLst>
          </p:cNvPr>
          <p:cNvGrpSpPr/>
          <p:nvPr/>
        </p:nvGrpSpPr>
        <p:grpSpPr>
          <a:xfrm>
            <a:off x="457200" y="3044343"/>
            <a:ext cx="3911600" cy="2941843"/>
            <a:chOff x="87907" y="3901408"/>
            <a:chExt cx="3911600" cy="2941843"/>
          </a:xfrm>
        </p:grpSpPr>
        <p:graphicFrame>
          <p:nvGraphicFramePr>
            <p:cNvPr id="7" name="תרשים 6">
              <a:extLst>
                <a:ext uri="{FF2B5EF4-FFF2-40B4-BE49-F238E27FC236}">
                  <a16:creationId xmlns:a16="http://schemas.microsoft.com/office/drawing/2014/main" id="{626F76B0-320A-4D6C-B5AD-3C3E3A3CFE1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61302740"/>
                </p:ext>
              </p:extLst>
            </p:nvPr>
          </p:nvGraphicFramePr>
          <p:xfrm>
            <a:off x="87907" y="3901408"/>
            <a:ext cx="3911600" cy="21340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8" name="תיבת טקסט 7">
              <a:extLst>
                <a:ext uri="{FF2B5EF4-FFF2-40B4-BE49-F238E27FC236}">
                  <a16:creationId xmlns:a16="http://schemas.microsoft.com/office/drawing/2014/main" id="{9177AE7B-94D4-4686-9A8A-8011AD3B4105}"/>
                </a:ext>
              </a:extLst>
            </p:cNvPr>
            <p:cNvSpPr txBox="1"/>
            <p:nvPr/>
          </p:nvSpPr>
          <p:spPr>
            <a:xfrm>
              <a:off x="1547523" y="4581106"/>
              <a:ext cx="992368" cy="77085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algn="ctr" rtl="0">
                <a:lnSpc>
                  <a:spcPct val="150000"/>
                </a:lnSpc>
                <a:spcAft>
                  <a:spcPts val="600"/>
                </a:spcAft>
              </a:pPr>
              <a:r>
                <a:rPr lang="en-US" sz="2400" b="1" i="0" spc="50" dirty="0">
                  <a:ln w="3175" cmpd="sng">
                    <a:solidFill>
                      <a:schemeClr val="bg1"/>
                    </a:solidFill>
                    <a:prstDash val="solid"/>
                  </a:ln>
                  <a:noFill/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29%</a:t>
              </a:r>
            </a:p>
          </p:txBody>
        </p:sp>
        <p:sp>
          <p:nvSpPr>
            <p:cNvPr id="10" name="תיבת טקסט 9">
              <a:extLst>
                <a:ext uri="{FF2B5EF4-FFF2-40B4-BE49-F238E27FC236}">
                  <a16:creationId xmlns:a16="http://schemas.microsoft.com/office/drawing/2014/main" id="{5D1880F6-EA42-45DB-AB50-95A4030770A4}"/>
                </a:ext>
              </a:extLst>
            </p:cNvPr>
            <p:cNvSpPr txBox="1"/>
            <p:nvPr/>
          </p:nvSpPr>
          <p:spPr>
            <a:xfrm>
              <a:off x="508380" y="5789076"/>
              <a:ext cx="3070653" cy="10541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algn="ctr" rtl="0">
                <a:lnSpc>
                  <a:spcPct val="150000"/>
                </a:lnSpc>
                <a:spcAft>
                  <a:spcPts val="600"/>
                </a:spcAft>
              </a:pPr>
              <a:r>
                <a:rPr lang="en-US" sz="2000" b="0" i="0" dirty="0">
                  <a:solidFill>
                    <a:schemeClr val="bg1"/>
                  </a:solidFill>
                  <a:effectLst/>
                </a:rPr>
                <a:t>More interactions for posts with at least 1 hashtag</a:t>
              </a:r>
            </a:p>
          </p:txBody>
        </p:sp>
      </p:grpSp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73F335F0-E098-459A-ADC0-C933D2CF3089}"/>
              </a:ext>
            </a:extLst>
          </p:cNvPr>
          <p:cNvGrpSpPr/>
          <p:nvPr/>
        </p:nvGrpSpPr>
        <p:grpSpPr>
          <a:xfrm>
            <a:off x="3587887" y="3029596"/>
            <a:ext cx="3911600" cy="2956591"/>
            <a:chOff x="87907" y="3901408"/>
            <a:chExt cx="3911600" cy="2956591"/>
          </a:xfrm>
        </p:grpSpPr>
        <p:graphicFrame>
          <p:nvGraphicFramePr>
            <p:cNvPr id="20" name="תרשים 19">
              <a:extLst>
                <a:ext uri="{FF2B5EF4-FFF2-40B4-BE49-F238E27FC236}">
                  <a16:creationId xmlns:a16="http://schemas.microsoft.com/office/drawing/2014/main" id="{69B059C7-36A6-4F27-8C40-DE659ED1E37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63029897"/>
                </p:ext>
              </p:extLst>
            </p:nvPr>
          </p:nvGraphicFramePr>
          <p:xfrm>
            <a:off x="87907" y="3901408"/>
            <a:ext cx="3911600" cy="21340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1" name="תיבת טקסט 20">
              <a:extLst>
                <a:ext uri="{FF2B5EF4-FFF2-40B4-BE49-F238E27FC236}">
                  <a16:creationId xmlns:a16="http://schemas.microsoft.com/office/drawing/2014/main" id="{D87A75ED-097E-4DC5-B479-DA5E418556C1}"/>
                </a:ext>
              </a:extLst>
            </p:cNvPr>
            <p:cNvSpPr txBox="1"/>
            <p:nvPr/>
          </p:nvSpPr>
          <p:spPr>
            <a:xfrm>
              <a:off x="1555052" y="4642726"/>
              <a:ext cx="992368" cy="67710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algn="ctr" rtl="0">
                <a:lnSpc>
                  <a:spcPct val="150000"/>
                </a:lnSpc>
                <a:spcAft>
                  <a:spcPts val="600"/>
                </a:spcAft>
              </a:pPr>
              <a:r>
                <a:rPr lang="en-US" sz="2400" b="1" i="0" spc="50" dirty="0">
                  <a:ln w="3175" cmpd="sng">
                    <a:solidFill>
                      <a:schemeClr val="bg1"/>
                    </a:solidFill>
                    <a:prstDash val="solid"/>
                  </a:ln>
                  <a:noFill/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79.5%</a:t>
              </a:r>
            </a:p>
          </p:txBody>
        </p:sp>
        <p:sp>
          <p:nvSpPr>
            <p:cNvPr id="22" name="תיבת טקסט 21">
              <a:extLst>
                <a:ext uri="{FF2B5EF4-FFF2-40B4-BE49-F238E27FC236}">
                  <a16:creationId xmlns:a16="http://schemas.microsoft.com/office/drawing/2014/main" id="{B1936675-AF74-49FE-BB5D-44CBE6B65263}"/>
                </a:ext>
              </a:extLst>
            </p:cNvPr>
            <p:cNvSpPr txBox="1"/>
            <p:nvPr/>
          </p:nvSpPr>
          <p:spPr>
            <a:xfrm>
              <a:off x="606760" y="5803824"/>
              <a:ext cx="2873894" cy="10541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algn="ctr" rtl="0">
                <a:lnSpc>
                  <a:spcPct val="150000"/>
                </a:lnSpc>
                <a:spcAft>
                  <a:spcPts val="600"/>
                </a:spcAft>
              </a:pPr>
              <a:r>
                <a:rPr lang="en-US" sz="2000" b="0" i="0" dirty="0">
                  <a:solidFill>
                    <a:schemeClr val="bg1"/>
                  </a:solidFill>
                  <a:effectLst/>
                </a:rPr>
                <a:t>More interactions for posts with 11 hashtag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45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8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1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קבוצה 27">
            <a:extLst>
              <a:ext uri="{FF2B5EF4-FFF2-40B4-BE49-F238E27FC236}">
                <a16:creationId xmlns:a16="http://schemas.microsoft.com/office/drawing/2014/main" id="{35E12484-91F5-4A2B-BDCB-959AB1F15194}"/>
              </a:ext>
            </a:extLst>
          </p:cNvPr>
          <p:cNvGrpSpPr/>
          <p:nvPr/>
        </p:nvGrpSpPr>
        <p:grpSpPr>
          <a:xfrm>
            <a:off x="7819625" y="364629"/>
            <a:ext cx="3957984" cy="5240973"/>
            <a:chOff x="2266636" y="690663"/>
            <a:chExt cx="3957984" cy="5240973"/>
          </a:xfrm>
        </p:grpSpPr>
        <p:pic>
          <p:nvPicPr>
            <p:cNvPr id="26" name="תמונה 25">
              <a:extLst>
                <a:ext uri="{FF2B5EF4-FFF2-40B4-BE49-F238E27FC236}">
                  <a16:creationId xmlns:a16="http://schemas.microsoft.com/office/drawing/2014/main" id="{3C753CE8-546A-4F7C-8011-3C5FCFE20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6636" y="690663"/>
              <a:ext cx="3957984" cy="5240973"/>
            </a:xfrm>
            <a:prstGeom prst="rect">
              <a:avLst/>
            </a:prstGeom>
          </p:spPr>
        </p:pic>
        <p:sp>
          <p:nvSpPr>
            <p:cNvPr id="7" name="תיבת טקסט 6">
              <a:extLst>
                <a:ext uri="{FF2B5EF4-FFF2-40B4-BE49-F238E27FC236}">
                  <a16:creationId xmlns:a16="http://schemas.microsoft.com/office/drawing/2014/main" id="{FF6C383D-054B-4FA9-95D5-3686F09EFB8E}"/>
                </a:ext>
              </a:extLst>
            </p:cNvPr>
            <p:cNvSpPr txBox="1"/>
            <p:nvPr/>
          </p:nvSpPr>
          <p:spPr>
            <a:xfrm>
              <a:off x="3056132" y="4676207"/>
              <a:ext cx="153532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100" dirty="0">
                  <a:solidFill>
                    <a:srgbClr val="00B0F0"/>
                  </a:solidFill>
                </a:rPr>
                <a:t>#datasciencefactory</a:t>
              </a:r>
              <a:endParaRPr lang="he-IL" sz="1100" dirty="0">
                <a:solidFill>
                  <a:srgbClr val="00B0F0"/>
                </a:solidFill>
              </a:endParaRPr>
            </a:p>
          </p:txBody>
        </p:sp>
        <p:sp>
          <p:nvSpPr>
            <p:cNvPr id="17" name="תיבת טקסט 16">
              <a:extLst>
                <a:ext uri="{FF2B5EF4-FFF2-40B4-BE49-F238E27FC236}">
                  <a16:creationId xmlns:a16="http://schemas.microsoft.com/office/drawing/2014/main" id="{A7B7C890-3B70-4B85-9F3D-C7D6E1F5EB93}"/>
                </a:ext>
              </a:extLst>
            </p:cNvPr>
            <p:cNvSpPr txBox="1"/>
            <p:nvPr/>
          </p:nvSpPr>
          <p:spPr>
            <a:xfrm>
              <a:off x="3319340" y="4867560"/>
              <a:ext cx="127211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100" dirty="0">
                  <a:solidFill>
                    <a:srgbClr val="00B0F0"/>
                  </a:solidFill>
                </a:rPr>
                <a:t>#building</a:t>
              </a:r>
              <a:endParaRPr lang="he-IL" sz="1100" dirty="0">
                <a:solidFill>
                  <a:srgbClr val="00B0F0"/>
                </a:solidFill>
              </a:endParaRPr>
            </a:p>
          </p:txBody>
        </p:sp>
        <p:sp>
          <p:nvSpPr>
            <p:cNvPr id="22" name="תיבת טקסט 21">
              <a:extLst>
                <a:ext uri="{FF2B5EF4-FFF2-40B4-BE49-F238E27FC236}">
                  <a16:creationId xmlns:a16="http://schemas.microsoft.com/office/drawing/2014/main" id="{BB019095-1B3F-493B-A99D-113D65761CC6}"/>
                </a:ext>
              </a:extLst>
            </p:cNvPr>
            <p:cNvSpPr txBox="1"/>
            <p:nvPr/>
          </p:nvSpPr>
          <p:spPr>
            <a:xfrm>
              <a:off x="3244291" y="5058913"/>
              <a:ext cx="105303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100" dirty="0">
                  <a:solidFill>
                    <a:srgbClr val="00B0F0"/>
                  </a:solidFill>
                </a:rPr>
                <a:t>#ITC</a:t>
              </a:r>
              <a:endParaRPr lang="he-IL" sz="1100" dirty="0">
                <a:solidFill>
                  <a:srgbClr val="00B0F0"/>
                </a:solidFill>
              </a:endParaRPr>
            </a:p>
          </p:txBody>
        </p:sp>
      </p:grpSp>
      <p:sp>
        <p:nvSpPr>
          <p:cNvPr id="4" name="AutoShape 4" descr="ITC is Strengthening its Partnership with Drahi Foundation - ITC Israel  Tech Challenge">
            <a:extLst>
              <a:ext uri="{FF2B5EF4-FFF2-40B4-BE49-F238E27FC236}">
                <a16:creationId xmlns:a16="http://schemas.microsoft.com/office/drawing/2014/main" id="{3A1340E3-7028-4AC4-BF90-3538AE22B3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59" name="מלבן 58">
            <a:extLst>
              <a:ext uri="{FF2B5EF4-FFF2-40B4-BE49-F238E27FC236}">
                <a16:creationId xmlns:a16="http://schemas.microsoft.com/office/drawing/2014/main" id="{A81531F4-577B-4B37-B77C-D63AB608A987}"/>
              </a:ext>
            </a:extLst>
          </p:cNvPr>
          <p:cNvSpPr/>
          <p:nvPr/>
        </p:nvSpPr>
        <p:spPr>
          <a:xfrm>
            <a:off x="1222777" y="521912"/>
            <a:ext cx="3149600" cy="83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cs typeface="BN Barak" panose="02000000000000000000" pitchFamily="2" charset="-79"/>
              </a:rPr>
              <a:t>Next Steps</a:t>
            </a:r>
            <a:endParaRPr lang="he-IL" sz="3600" b="1" dirty="0">
              <a:solidFill>
                <a:schemeClr val="bg1"/>
              </a:solidFill>
              <a:cs typeface="BN Barak" panose="02000000000000000000" pitchFamily="2" charset="-79"/>
            </a:endParaRPr>
          </a:p>
        </p:txBody>
      </p:sp>
      <p:cxnSp>
        <p:nvCxnSpPr>
          <p:cNvPr id="60" name="מחבר ישר 59">
            <a:extLst>
              <a:ext uri="{FF2B5EF4-FFF2-40B4-BE49-F238E27FC236}">
                <a16:creationId xmlns:a16="http://schemas.microsoft.com/office/drawing/2014/main" id="{207F0520-7AF9-4898-A574-0B2049A3A70C}"/>
              </a:ext>
            </a:extLst>
          </p:cNvPr>
          <p:cNvCxnSpPr>
            <a:cxnSpLocks/>
          </p:cNvCxnSpPr>
          <p:nvPr/>
        </p:nvCxnSpPr>
        <p:spPr>
          <a:xfrm>
            <a:off x="1110409" y="1490546"/>
            <a:ext cx="327212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תיבת טקסט 52">
            <a:extLst>
              <a:ext uri="{FF2B5EF4-FFF2-40B4-BE49-F238E27FC236}">
                <a16:creationId xmlns:a16="http://schemas.microsoft.com/office/drawing/2014/main" id="{9E49EA6F-7349-4513-B60F-6D028425855C}"/>
              </a:ext>
            </a:extLst>
          </p:cNvPr>
          <p:cNvSpPr txBox="1"/>
          <p:nvPr/>
        </p:nvSpPr>
        <p:spPr>
          <a:xfrm>
            <a:off x="1110409" y="1908901"/>
            <a:ext cx="4228853" cy="2095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l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Add more keywords and train on larger datasets</a:t>
            </a:r>
          </a:p>
        </p:txBody>
      </p:sp>
      <p:sp>
        <p:nvSpPr>
          <p:cNvPr id="8" name="AutoShape 4" descr="ITC is Strengthening its Partnership with Drahi Foundation - ITC Israel  Tech Challenge">
            <a:extLst>
              <a:ext uri="{FF2B5EF4-FFF2-40B4-BE49-F238E27FC236}">
                <a16:creationId xmlns:a16="http://schemas.microsoft.com/office/drawing/2014/main" id="{041437A5-0721-4BF0-9A06-9DDB244A3B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86862" y="28327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AutoShape 14" descr="Zoom Virtual Backgrounds for Video Meetings - Hello Backgrounds">
            <a:extLst>
              <a:ext uri="{FF2B5EF4-FFF2-40B4-BE49-F238E27FC236}">
                <a16:creationId xmlns:a16="http://schemas.microsoft.com/office/drawing/2014/main" id="{8BCDB6EC-962C-4CF4-9013-4DB310E13B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9262" y="29851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grpSp>
        <p:nvGrpSpPr>
          <p:cNvPr id="31" name="קבוצה 30">
            <a:extLst>
              <a:ext uri="{FF2B5EF4-FFF2-40B4-BE49-F238E27FC236}">
                <a16:creationId xmlns:a16="http://schemas.microsoft.com/office/drawing/2014/main" id="{74A442E6-637D-4567-AB07-A05FBB643667}"/>
              </a:ext>
            </a:extLst>
          </p:cNvPr>
          <p:cNvGrpSpPr/>
          <p:nvPr/>
        </p:nvGrpSpPr>
        <p:grpSpPr>
          <a:xfrm>
            <a:off x="7049917" y="938853"/>
            <a:ext cx="3957984" cy="5240973"/>
            <a:chOff x="3456249" y="1113313"/>
            <a:chExt cx="3957984" cy="5240973"/>
          </a:xfrm>
        </p:grpSpPr>
        <p:grpSp>
          <p:nvGrpSpPr>
            <p:cNvPr id="34" name="קבוצה 33">
              <a:extLst>
                <a:ext uri="{FF2B5EF4-FFF2-40B4-BE49-F238E27FC236}">
                  <a16:creationId xmlns:a16="http://schemas.microsoft.com/office/drawing/2014/main" id="{CC2A8F33-1BB6-44F8-9CD4-D89A32D8E029}"/>
                </a:ext>
              </a:extLst>
            </p:cNvPr>
            <p:cNvGrpSpPr/>
            <p:nvPr/>
          </p:nvGrpSpPr>
          <p:grpSpPr>
            <a:xfrm>
              <a:off x="3456249" y="1113313"/>
              <a:ext cx="3957984" cy="5240973"/>
              <a:chOff x="2266636" y="690663"/>
              <a:chExt cx="3957984" cy="5240973"/>
            </a:xfrm>
          </p:grpSpPr>
          <p:pic>
            <p:nvPicPr>
              <p:cNvPr id="35" name="תמונה 34">
                <a:extLst>
                  <a:ext uri="{FF2B5EF4-FFF2-40B4-BE49-F238E27FC236}">
                    <a16:creationId xmlns:a16="http://schemas.microsoft.com/office/drawing/2014/main" id="{C0A59151-3FE3-4F7E-BA64-184E652BE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66636" y="690663"/>
                <a:ext cx="3957984" cy="5240973"/>
              </a:xfrm>
              <a:prstGeom prst="rect">
                <a:avLst/>
              </a:prstGeom>
            </p:spPr>
          </p:pic>
          <p:sp>
            <p:nvSpPr>
              <p:cNvPr id="36" name="תיבת טקסט 35">
                <a:extLst>
                  <a:ext uri="{FF2B5EF4-FFF2-40B4-BE49-F238E27FC236}">
                    <a16:creationId xmlns:a16="http://schemas.microsoft.com/office/drawing/2014/main" id="{C8983AF9-676D-45B8-BF1E-AFBEAE6FAE98}"/>
                  </a:ext>
                </a:extLst>
              </p:cNvPr>
              <p:cNvSpPr txBox="1"/>
              <p:nvPr/>
            </p:nvSpPr>
            <p:spPr>
              <a:xfrm>
                <a:off x="3056132" y="4676207"/>
                <a:ext cx="1535322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sz="1100" dirty="0">
                    <a:solidFill>
                      <a:srgbClr val="00B0F0"/>
                    </a:solidFill>
                  </a:rPr>
                  <a:t>#falafel</a:t>
                </a:r>
                <a:endParaRPr lang="he-IL" sz="11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37" name="תיבת טקסט 36">
                <a:extLst>
                  <a:ext uri="{FF2B5EF4-FFF2-40B4-BE49-F238E27FC236}">
                    <a16:creationId xmlns:a16="http://schemas.microsoft.com/office/drawing/2014/main" id="{8229BFB3-C250-4F86-ABC1-8B2AAF7E45C5}"/>
                  </a:ext>
                </a:extLst>
              </p:cNvPr>
              <p:cNvSpPr txBox="1"/>
              <p:nvPr/>
            </p:nvSpPr>
            <p:spPr>
              <a:xfrm>
                <a:off x="3319340" y="4867560"/>
                <a:ext cx="1272113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sz="1100" dirty="0">
                    <a:solidFill>
                      <a:srgbClr val="00B0F0"/>
                    </a:solidFill>
                  </a:rPr>
                  <a:t>#Gina</a:t>
                </a:r>
                <a:endParaRPr lang="he-IL" sz="11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38" name="תיבת טקסט 37">
                <a:extLst>
                  <a:ext uri="{FF2B5EF4-FFF2-40B4-BE49-F238E27FC236}">
                    <a16:creationId xmlns:a16="http://schemas.microsoft.com/office/drawing/2014/main" id="{02B6E5A1-B1C5-493A-BC4C-44B76E761D63}"/>
                  </a:ext>
                </a:extLst>
              </p:cNvPr>
              <p:cNvSpPr txBox="1"/>
              <p:nvPr/>
            </p:nvSpPr>
            <p:spPr>
              <a:xfrm>
                <a:off x="3244291" y="5058913"/>
                <a:ext cx="1053036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sz="1100" dirty="0">
                    <a:solidFill>
                      <a:srgbClr val="00B0F0"/>
                    </a:solidFill>
                  </a:rPr>
                  <a:t>#sabih</a:t>
                </a:r>
                <a:endParaRPr lang="he-IL" sz="1100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30" name="תמונה 29" descr="תמונה שמכילה מזון, שולחן, מקורה, לוח&#10;&#10;התיאור נוצר באופן אוטומטי">
              <a:extLst>
                <a:ext uri="{FF2B5EF4-FFF2-40B4-BE49-F238E27FC236}">
                  <a16:creationId xmlns:a16="http://schemas.microsoft.com/office/drawing/2014/main" id="{C4D3709F-431A-4F3D-9FE0-D4FAA0248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190"/>
            <a:stretch/>
          </p:blipFill>
          <p:spPr>
            <a:xfrm>
              <a:off x="4007796" y="3211793"/>
              <a:ext cx="3260858" cy="1797526"/>
            </a:xfrm>
            <a:prstGeom prst="rect">
              <a:avLst/>
            </a:prstGeom>
          </p:spPr>
        </p:pic>
      </p:grpSp>
      <p:grpSp>
        <p:nvGrpSpPr>
          <p:cNvPr id="33" name="קבוצה 32">
            <a:extLst>
              <a:ext uri="{FF2B5EF4-FFF2-40B4-BE49-F238E27FC236}">
                <a16:creationId xmlns:a16="http://schemas.microsoft.com/office/drawing/2014/main" id="{47725A4C-B9FA-4F08-BEB4-7CD51C1B609D}"/>
              </a:ext>
            </a:extLst>
          </p:cNvPr>
          <p:cNvGrpSpPr/>
          <p:nvPr/>
        </p:nvGrpSpPr>
        <p:grpSpPr>
          <a:xfrm>
            <a:off x="6195609" y="1383799"/>
            <a:ext cx="3957984" cy="5240973"/>
            <a:chOff x="2797577" y="938852"/>
            <a:chExt cx="3957984" cy="5240973"/>
          </a:xfrm>
        </p:grpSpPr>
        <p:grpSp>
          <p:nvGrpSpPr>
            <p:cNvPr id="42" name="קבוצה 41">
              <a:extLst>
                <a:ext uri="{FF2B5EF4-FFF2-40B4-BE49-F238E27FC236}">
                  <a16:creationId xmlns:a16="http://schemas.microsoft.com/office/drawing/2014/main" id="{5DD02890-F452-493F-8633-D0FE331B23FF}"/>
                </a:ext>
              </a:extLst>
            </p:cNvPr>
            <p:cNvGrpSpPr/>
            <p:nvPr/>
          </p:nvGrpSpPr>
          <p:grpSpPr>
            <a:xfrm>
              <a:off x="2797577" y="938852"/>
              <a:ext cx="3957984" cy="5240973"/>
              <a:chOff x="3456249" y="1113313"/>
              <a:chExt cx="3957984" cy="5240973"/>
            </a:xfrm>
          </p:grpSpPr>
          <p:grpSp>
            <p:nvGrpSpPr>
              <p:cNvPr id="43" name="קבוצה 42">
                <a:extLst>
                  <a:ext uri="{FF2B5EF4-FFF2-40B4-BE49-F238E27FC236}">
                    <a16:creationId xmlns:a16="http://schemas.microsoft.com/office/drawing/2014/main" id="{A27D72C7-3CBE-4A52-9E97-FBC5122947A7}"/>
                  </a:ext>
                </a:extLst>
              </p:cNvPr>
              <p:cNvGrpSpPr/>
              <p:nvPr/>
            </p:nvGrpSpPr>
            <p:grpSpPr>
              <a:xfrm>
                <a:off x="3456249" y="1113313"/>
                <a:ext cx="3957984" cy="5240973"/>
                <a:chOff x="2266636" y="690663"/>
                <a:chExt cx="3957984" cy="5240973"/>
              </a:xfrm>
            </p:grpSpPr>
            <p:pic>
              <p:nvPicPr>
                <p:cNvPr id="45" name="תמונה 44">
                  <a:extLst>
                    <a:ext uri="{FF2B5EF4-FFF2-40B4-BE49-F238E27FC236}">
                      <a16:creationId xmlns:a16="http://schemas.microsoft.com/office/drawing/2014/main" id="{2867ADCD-87BE-4A7A-B815-E7537C0E97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266636" y="690663"/>
                  <a:ext cx="3957984" cy="5240973"/>
                </a:xfrm>
                <a:prstGeom prst="rect">
                  <a:avLst/>
                </a:prstGeom>
              </p:spPr>
            </p:pic>
            <p:sp>
              <p:nvSpPr>
                <p:cNvPr id="46" name="תיבת טקסט 45">
                  <a:extLst>
                    <a:ext uri="{FF2B5EF4-FFF2-40B4-BE49-F238E27FC236}">
                      <a16:creationId xmlns:a16="http://schemas.microsoft.com/office/drawing/2014/main" id="{30AAB56D-8415-4A8D-AC7F-E924D251FF31}"/>
                    </a:ext>
                  </a:extLst>
                </p:cNvPr>
                <p:cNvSpPr txBox="1"/>
                <p:nvPr/>
              </p:nvSpPr>
              <p:spPr>
                <a:xfrm>
                  <a:off x="3056132" y="4676207"/>
                  <a:ext cx="153532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1">
                  <a:spAutoFit/>
                </a:bodyPr>
                <a:lstStyle/>
                <a:p>
                  <a:pPr algn="l" rtl="0"/>
                  <a:r>
                    <a:rPr lang="en-US" sz="1100" dirty="0">
                      <a:solidFill>
                        <a:srgbClr val="00B0F0"/>
                      </a:solidFill>
                    </a:rPr>
                    <a:t>#Frenchpeople</a:t>
                  </a:r>
                  <a:endParaRPr lang="he-IL" sz="1100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47" name="תיבת טקסט 46">
                  <a:extLst>
                    <a:ext uri="{FF2B5EF4-FFF2-40B4-BE49-F238E27FC236}">
                      <a16:creationId xmlns:a16="http://schemas.microsoft.com/office/drawing/2014/main" id="{29C410C7-57CE-49FF-94D1-FA85AA09592A}"/>
                    </a:ext>
                  </a:extLst>
                </p:cNvPr>
                <p:cNvSpPr txBox="1"/>
                <p:nvPr/>
              </p:nvSpPr>
              <p:spPr>
                <a:xfrm>
                  <a:off x="3290156" y="4867560"/>
                  <a:ext cx="127211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1">
                  <a:spAutoFit/>
                </a:bodyPr>
                <a:lstStyle/>
                <a:p>
                  <a:pPr algn="l" rtl="0"/>
                  <a:r>
                    <a:rPr lang="en-US" sz="1100" dirty="0">
                      <a:solidFill>
                        <a:srgbClr val="00B0F0"/>
                      </a:solidFill>
                    </a:rPr>
                    <a:t>#topmodels</a:t>
                  </a:r>
                  <a:endParaRPr lang="he-IL" sz="1100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48" name="תיבת טקסט 47">
                  <a:extLst>
                    <a:ext uri="{FF2B5EF4-FFF2-40B4-BE49-F238E27FC236}">
                      <a16:creationId xmlns:a16="http://schemas.microsoft.com/office/drawing/2014/main" id="{3D150E6F-5A38-425E-98F1-EB096B613606}"/>
                    </a:ext>
                  </a:extLst>
                </p:cNvPr>
                <p:cNvSpPr txBox="1"/>
                <p:nvPr/>
              </p:nvSpPr>
              <p:spPr>
                <a:xfrm>
                  <a:off x="3244291" y="5058913"/>
                  <a:ext cx="1053036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1">
                  <a:spAutoFit/>
                </a:bodyPr>
                <a:lstStyle/>
                <a:p>
                  <a:pPr algn="l" rtl="0"/>
                  <a:r>
                    <a:rPr lang="en-US" sz="1100" dirty="0">
                      <a:solidFill>
                        <a:srgbClr val="00B0F0"/>
                      </a:solidFill>
                    </a:rPr>
                    <a:t>#vivelafrance</a:t>
                  </a:r>
                  <a:endParaRPr lang="he-IL" sz="1100" dirty="0">
                    <a:solidFill>
                      <a:srgbClr val="00B0F0"/>
                    </a:solidFill>
                  </a:endParaRPr>
                </a:p>
              </p:txBody>
            </p:sp>
          </p:grpSp>
          <p:pic>
            <p:nvPicPr>
              <p:cNvPr id="44" name="תמונה 43" descr="תמונה שמכילה מזון, שולחן, מקורה, לוח&#10;&#10;התיאור נוצר באופן אוטומטי">
                <a:extLst>
                  <a:ext uri="{FF2B5EF4-FFF2-40B4-BE49-F238E27FC236}">
                    <a16:creationId xmlns:a16="http://schemas.microsoft.com/office/drawing/2014/main" id="{DB65CCF8-7A2A-4D84-A8C9-D8EEB17A8B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8190"/>
              <a:stretch/>
            </p:blipFill>
            <p:spPr>
              <a:xfrm>
                <a:off x="4007796" y="3211793"/>
                <a:ext cx="3260858" cy="1797526"/>
              </a:xfrm>
              <a:prstGeom prst="rect">
                <a:avLst/>
              </a:prstGeom>
            </p:spPr>
          </p:pic>
        </p:grpSp>
        <p:pic>
          <p:nvPicPr>
            <p:cNvPr id="32" name="תמונה 31" descr="תמונה שמכילה אדם, איש, עמידה, לדגמן&#10;&#10;התיאור נוצר באופן אוטומטי">
              <a:extLst>
                <a:ext uri="{FF2B5EF4-FFF2-40B4-BE49-F238E27FC236}">
                  <a16:creationId xmlns:a16="http://schemas.microsoft.com/office/drawing/2014/main" id="{623C5D19-E7FB-42AF-803B-B470E8FA7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14778"/>
            <a:stretch/>
          </p:blipFill>
          <p:spPr>
            <a:xfrm>
              <a:off x="3349123" y="2985115"/>
              <a:ext cx="3260860" cy="1849743"/>
            </a:xfrm>
            <a:prstGeom prst="rect">
              <a:avLst/>
            </a:prstGeom>
          </p:spPr>
        </p:pic>
      </p:grpSp>
      <p:grpSp>
        <p:nvGrpSpPr>
          <p:cNvPr id="41" name="קבוצה 40">
            <a:extLst>
              <a:ext uri="{FF2B5EF4-FFF2-40B4-BE49-F238E27FC236}">
                <a16:creationId xmlns:a16="http://schemas.microsoft.com/office/drawing/2014/main" id="{BD350878-9CC8-459C-940F-60F78492D05A}"/>
              </a:ext>
            </a:extLst>
          </p:cNvPr>
          <p:cNvGrpSpPr/>
          <p:nvPr/>
        </p:nvGrpSpPr>
        <p:grpSpPr>
          <a:xfrm>
            <a:off x="5743671" y="829376"/>
            <a:ext cx="3957984" cy="5240973"/>
            <a:chOff x="2047557" y="1065095"/>
            <a:chExt cx="3957984" cy="5240973"/>
          </a:xfrm>
        </p:grpSpPr>
        <p:grpSp>
          <p:nvGrpSpPr>
            <p:cNvPr id="52" name="קבוצה 51">
              <a:extLst>
                <a:ext uri="{FF2B5EF4-FFF2-40B4-BE49-F238E27FC236}">
                  <a16:creationId xmlns:a16="http://schemas.microsoft.com/office/drawing/2014/main" id="{86A0E841-F1F5-4B72-8937-A12F3D971910}"/>
                </a:ext>
              </a:extLst>
            </p:cNvPr>
            <p:cNvGrpSpPr/>
            <p:nvPr/>
          </p:nvGrpSpPr>
          <p:grpSpPr>
            <a:xfrm>
              <a:off x="2047557" y="1065095"/>
              <a:ext cx="3957984" cy="5240973"/>
              <a:chOff x="2797577" y="938852"/>
              <a:chExt cx="3957984" cy="5240973"/>
            </a:xfrm>
          </p:grpSpPr>
          <p:grpSp>
            <p:nvGrpSpPr>
              <p:cNvPr id="54" name="קבוצה 53">
                <a:extLst>
                  <a:ext uri="{FF2B5EF4-FFF2-40B4-BE49-F238E27FC236}">
                    <a16:creationId xmlns:a16="http://schemas.microsoft.com/office/drawing/2014/main" id="{5FF1B5D0-7A82-41DF-BB16-E7DC860768AF}"/>
                  </a:ext>
                </a:extLst>
              </p:cNvPr>
              <p:cNvGrpSpPr/>
              <p:nvPr/>
            </p:nvGrpSpPr>
            <p:grpSpPr>
              <a:xfrm>
                <a:off x="2797577" y="938852"/>
                <a:ext cx="3957984" cy="5240973"/>
                <a:chOff x="3456249" y="1113313"/>
                <a:chExt cx="3957984" cy="5240973"/>
              </a:xfrm>
            </p:grpSpPr>
            <p:grpSp>
              <p:nvGrpSpPr>
                <p:cNvPr id="56" name="קבוצה 55">
                  <a:extLst>
                    <a:ext uri="{FF2B5EF4-FFF2-40B4-BE49-F238E27FC236}">
                      <a16:creationId xmlns:a16="http://schemas.microsoft.com/office/drawing/2014/main" id="{B15E1A75-A481-46F4-AA66-245F3B69A122}"/>
                    </a:ext>
                  </a:extLst>
                </p:cNvPr>
                <p:cNvGrpSpPr/>
                <p:nvPr/>
              </p:nvGrpSpPr>
              <p:grpSpPr>
                <a:xfrm>
                  <a:off x="3456249" y="1113313"/>
                  <a:ext cx="3957984" cy="5240973"/>
                  <a:chOff x="2266636" y="690663"/>
                  <a:chExt cx="3957984" cy="5240973"/>
                </a:xfrm>
              </p:grpSpPr>
              <p:pic>
                <p:nvPicPr>
                  <p:cNvPr id="58" name="תמונה 57">
                    <a:extLst>
                      <a:ext uri="{FF2B5EF4-FFF2-40B4-BE49-F238E27FC236}">
                        <a16:creationId xmlns:a16="http://schemas.microsoft.com/office/drawing/2014/main" id="{D1E1A638-7210-4499-95DB-D39649B8F1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2266636" y="690663"/>
                    <a:ext cx="3957984" cy="5240973"/>
                  </a:xfrm>
                  <a:prstGeom prst="rect">
                    <a:avLst/>
                  </a:prstGeom>
                </p:spPr>
              </p:pic>
              <p:sp>
                <p:nvSpPr>
                  <p:cNvPr id="61" name="תיבת טקסט 60">
                    <a:extLst>
                      <a:ext uri="{FF2B5EF4-FFF2-40B4-BE49-F238E27FC236}">
                        <a16:creationId xmlns:a16="http://schemas.microsoft.com/office/drawing/2014/main" id="{898A5C83-FF58-4F3F-BFDA-61EA03162B9E}"/>
                      </a:ext>
                    </a:extLst>
                  </p:cNvPr>
                  <p:cNvSpPr txBox="1"/>
                  <p:nvPr/>
                </p:nvSpPr>
                <p:spPr>
                  <a:xfrm>
                    <a:off x="3025652" y="4655887"/>
                    <a:ext cx="1611667" cy="2616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1">
                    <a:spAutoFit/>
                  </a:bodyPr>
                  <a:lstStyle/>
                  <a:p>
                    <a:pPr algn="l" rtl="0"/>
                    <a:r>
                      <a:rPr lang="en-US" sz="1100" dirty="0">
                        <a:solidFill>
                          <a:srgbClr val="00B0F0"/>
                        </a:solidFill>
                      </a:rPr>
                      <a:t>#datascientistsalarygoals</a:t>
                    </a:r>
                    <a:endParaRPr lang="he-IL" sz="1100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62" name="תיבת טקסט 61">
                    <a:extLst>
                      <a:ext uri="{FF2B5EF4-FFF2-40B4-BE49-F238E27FC236}">
                        <a16:creationId xmlns:a16="http://schemas.microsoft.com/office/drawing/2014/main" id="{37AA3FE4-62B7-4EBD-BE24-F01B8F6B7C7B}"/>
                      </a:ext>
                    </a:extLst>
                  </p:cNvPr>
                  <p:cNvSpPr txBox="1"/>
                  <p:nvPr/>
                </p:nvSpPr>
                <p:spPr>
                  <a:xfrm>
                    <a:off x="3290156" y="4867560"/>
                    <a:ext cx="1347163" cy="2616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1">
                    <a:spAutoFit/>
                  </a:bodyPr>
                  <a:lstStyle/>
                  <a:p>
                    <a:pPr algn="l" rtl="0"/>
                    <a:r>
                      <a:rPr lang="en-US" sz="1100" dirty="0">
                        <a:solidFill>
                          <a:srgbClr val="00B0F0"/>
                        </a:solidFill>
                      </a:rPr>
                      <a:t>#zoombackround</a:t>
                    </a:r>
                  </a:p>
                </p:txBody>
              </p:sp>
              <p:sp>
                <p:nvSpPr>
                  <p:cNvPr id="63" name="תיבת טקסט 62">
                    <a:extLst>
                      <a:ext uri="{FF2B5EF4-FFF2-40B4-BE49-F238E27FC236}">
                        <a16:creationId xmlns:a16="http://schemas.microsoft.com/office/drawing/2014/main" id="{5339E4D6-7024-4D78-A769-68EA3D946AD3}"/>
                      </a:ext>
                    </a:extLst>
                  </p:cNvPr>
                  <p:cNvSpPr txBox="1"/>
                  <p:nvPr/>
                </p:nvSpPr>
                <p:spPr>
                  <a:xfrm>
                    <a:off x="3244291" y="5058913"/>
                    <a:ext cx="1053036" cy="2616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1">
                    <a:spAutoFit/>
                  </a:bodyPr>
                  <a:lstStyle/>
                  <a:p>
                    <a:pPr algn="l" rtl="0"/>
                    <a:r>
                      <a:rPr lang="en-US" sz="1100" dirty="0">
                        <a:solidFill>
                          <a:srgbClr val="00B0F0"/>
                        </a:solidFill>
                      </a:rPr>
                      <a:t>#home</a:t>
                    </a:r>
                    <a:endParaRPr lang="he-IL" sz="1100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  <p:pic>
              <p:nvPicPr>
                <p:cNvPr id="57" name="תמונה 56" descr="תמונה שמכילה מזון, שולחן, מקורה, לוח&#10;&#10;התיאור נוצר באופן אוטומטי">
                  <a:extLst>
                    <a:ext uri="{FF2B5EF4-FFF2-40B4-BE49-F238E27FC236}">
                      <a16:creationId xmlns:a16="http://schemas.microsoft.com/office/drawing/2014/main" id="{C72E99B1-2D8E-4CC9-B1A5-1391EB4ABB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8190"/>
                <a:stretch/>
              </p:blipFill>
              <p:spPr>
                <a:xfrm>
                  <a:off x="4007796" y="3211793"/>
                  <a:ext cx="3260858" cy="1797526"/>
                </a:xfrm>
                <a:prstGeom prst="rect">
                  <a:avLst/>
                </a:prstGeom>
              </p:spPr>
            </p:pic>
          </p:grpSp>
          <p:pic>
            <p:nvPicPr>
              <p:cNvPr id="55" name="תמונה 54" descr="תמונה שמכילה אדם, איש, עמידה, לדגמן&#10;&#10;התיאור נוצר באופן אוטומטי">
                <a:extLst>
                  <a:ext uri="{FF2B5EF4-FFF2-40B4-BE49-F238E27FC236}">
                    <a16:creationId xmlns:a16="http://schemas.microsoft.com/office/drawing/2014/main" id="{C3573A02-410C-4E4C-B93A-5B577573F9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14778"/>
              <a:stretch/>
            </p:blipFill>
            <p:spPr>
              <a:xfrm>
                <a:off x="3349123" y="2985115"/>
                <a:ext cx="3260860" cy="1849743"/>
              </a:xfrm>
              <a:prstGeom prst="rect">
                <a:avLst/>
              </a:prstGeom>
            </p:spPr>
          </p:pic>
        </p:grpSp>
        <p:pic>
          <p:nvPicPr>
            <p:cNvPr id="39" name="תמונה 38">
              <a:extLst>
                <a:ext uri="{FF2B5EF4-FFF2-40B4-BE49-F238E27FC236}">
                  <a16:creationId xmlns:a16="http://schemas.microsoft.com/office/drawing/2014/main" id="{8DA5402D-C8DB-4230-BB3F-B98060B90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2713" b="6560"/>
            <a:stretch/>
          </p:blipFill>
          <p:spPr>
            <a:xfrm>
              <a:off x="2599103" y="3037334"/>
              <a:ext cx="3266865" cy="1923768"/>
            </a:xfrm>
            <a:prstGeom prst="rect">
              <a:avLst/>
            </a:prstGeom>
          </p:spPr>
        </p:pic>
      </p:grpSp>
      <p:grpSp>
        <p:nvGrpSpPr>
          <p:cNvPr id="51" name="קבוצה 50">
            <a:extLst>
              <a:ext uri="{FF2B5EF4-FFF2-40B4-BE49-F238E27FC236}">
                <a16:creationId xmlns:a16="http://schemas.microsoft.com/office/drawing/2014/main" id="{DBA914F4-D5D4-4A88-B271-DD601E36B3DC}"/>
              </a:ext>
            </a:extLst>
          </p:cNvPr>
          <p:cNvGrpSpPr/>
          <p:nvPr/>
        </p:nvGrpSpPr>
        <p:grpSpPr>
          <a:xfrm>
            <a:off x="5350775" y="274954"/>
            <a:ext cx="3957984" cy="5240973"/>
            <a:chOff x="1456327" y="1315609"/>
            <a:chExt cx="3957984" cy="5240973"/>
          </a:xfrm>
        </p:grpSpPr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id="{D99E0363-823D-4F06-B163-9D8A2B7A0794}"/>
                </a:ext>
              </a:extLst>
            </p:cNvPr>
            <p:cNvGrpSpPr/>
            <p:nvPr/>
          </p:nvGrpSpPr>
          <p:grpSpPr>
            <a:xfrm>
              <a:off x="1456327" y="1315609"/>
              <a:ext cx="3957984" cy="5240973"/>
              <a:chOff x="2266636" y="690663"/>
              <a:chExt cx="3957984" cy="5240973"/>
            </a:xfrm>
          </p:grpSpPr>
          <p:pic>
            <p:nvPicPr>
              <p:cNvPr id="66" name="תמונה 65">
                <a:extLst>
                  <a:ext uri="{FF2B5EF4-FFF2-40B4-BE49-F238E27FC236}">
                    <a16:creationId xmlns:a16="http://schemas.microsoft.com/office/drawing/2014/main" id="{8FE164D1-0845-4DD0-8D89-97C54C71E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66636" y="690663"/>
                <a:ext cx="3957984" cy="5240973"/>
              </a:xfrm>
              <a:prstGeom prst="rect">
                <a:avLst/>
              </a:prstGeom>
            </p:spPr>
          </p:pic>
          <p:sp>
            <p:nvSpPr>
              <p:cNvPr id="67" name="תיבת טקסט 66">
                <a:extLst>
                  <a:ext uri="{FF2B5EF4-FFF2-40B4-BE49-F238E27FC236}">
                    <a16:creationId xmlns:a16="http://schemas.microsoft.com/office/drawing/2014/main" id="{9354DCE5-781E-41DC-8ADF-934BC4A7F6DB}"/>
                  </a:ext>
                </a:extLst>
              </p:cNvPr>
              <p:cNvSpPr txBox="1"/>
              <p:nvPr/>
            </p:nvSpPr>
            <p:spPr>
              <a:xfrm>
                <a:off x="3056132" y="4676207"/>
                <a:ext cx="1535322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sz="1100" dirty="0">
                    <a:solidFill>
                      <a:srgbClr val="00B0F0"/>
                    </a:solidFill>
                  </a:rPr>
                  <a:t>#bitcoin</a:t>
                </a:r>
                <a:endParaRPr lang="he-IL" sz="11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68" name="תיבת טקסט 67">
                <a:extLst>
                  <a:ext uri="{FF2B5EF4-FFF2-40B4-BE49-F238E27FC236}">
                    <a16:creationId xmlns:a16="http://schemas.microsoft.com/office/drawing/2014/main" id="{6B11ADBD-D7DC-437D-A576-406E18A45EFA}"/>
                  </a:ext>
                </a:extLst>
              </p:cNvPr>
              <p:cNvSpPr txBox="1"/>
              <p:nvPr/>
            </p:nvSpPr>
            <p:spPr>
              <a:xfrm>
                <a:off x="3319340" y="4867560"/>
                <a:ext cx="1272113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sz="1100" dirty="0">
                    <a:solidFill>
                      <a:srgbClr val="00B0F0"/>
                    </a:solidFill>
                  </a:rPr>
                  <a:t>#sabihlover</a:t>
                </a:r>
                <a:endParaRPr lang="he-IL" sz="11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69" name="תיבת טקסט 68">
                <a:extLst>
                  <a:ext uri="{FF2B5EF4-FFF2-40B4-BE49-F238E27FC236}">
                    <a16:creationId xmlns:a16="http://schemas.microsoft.com/office/drawing/2014/main" id="{91335426-8928-4A65-97C1-B48B4F03012D}"/>
                  </a:ext>
                </a:extLst>
              </p:cNvPr>
              <p:cNvSpPr txBox="1"/>
              <p:nvPr/>
            </p:nvSpPr>
            <p:spPr>
              <a:xfrm>
                <a:off x="3244291" y="5071105"/>
                <a:ext cx="1053036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1">
                <a:spAutoFit/>
              </a:bodyPr>
              <a:lstStyle/>
              <a:p>
                <a:pPr algn="l" rtl="0"/>
                <a:r>
                  <a:rPr lang="en-US" sz="1100" dirty="0">
                    <a:solidFill>
                      <a:srgbClr val="00B0F0"/>
                    </a:solidFill>
                  </a:rPr>
                  <a:t>#redhead</a:t>
                </a:r>
                <a:endParaRPr lang="he-IL" sz="1100" dirty="0">
                  <a:solidFill>
                    <a:srgbClr val="00B0F0"/>
                  </a:solidFill>
                </a:endParaRPr>
              </a:p>
            </p:txBody>
          </p:sp>
        </p:grpSp>
        <p:pic>
          <p:nvPicPr>
            <p:cNvPr id="49" name="תמונה 48" descr="תמונה שמכילה אדם, מקורה, איש, מחשב&#10;&#10;התיאור נוצר באופן אוטומטי">
              <a:extLst>
                <a:ext uri="{FF2B5EF4-FFF2-40B4-BE49-F238E27FC236}">
                  <a16:creationId xmlns:a16="http://schemas.microsoft.com/office/drawing/2014/main" id="{ADA1FCCE-30A0-4457-AC77-689C423CA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83" b="18751"/>
            <a:stretch/>
          </p:blipFill>
          <p:spPr>
            <a:xfrm>
              <a:off x="1975105" y="3440865"/>
              <a:ext cx="3299342" cy="1779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11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A6449F4E-83D9-43E3-B89B-296949892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50" b="224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76E3DD9-7B2C-447B-9B45-09EC2FA1D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4000" b="1"/>
              <a:t>#thankyou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541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3E05D534-2122-4FF8-8694-CAE60D7931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4574" b="282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D15B4753-50CF-4C80-A8E5-134F8A8EF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sz="4000" b="1" dirty="0">
                <a:solidFill>
                  <a:srgbClr val="FFFFFF"/>
                </a:solidFill>
              </a:rPr>
              <a:t>Our goal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46D9E13-E3FF-4129-9A4D-3A259E6E84D3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FFFFFF"/>
                </a:solidFill>
                <a:effectLst/>
              </a:rPr>
              <a:t>Predict associated hashtags for images</a:t>
            </a:r>
          </a:p>
        </p:txBody>
      </p:sp>
    </p:spTree>
    <p:extLst>
      <p:ext uri="{BB962C8B-B14F-4D97-AF65-F5344CB8AC3E}">
        <p14:creationId xmlns:p14="http://schemas.microsoft.com/office/powerpoint/2010/main" val="93057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1AFDEC8C-CD9D-4186-A8E8-F7ACA60FA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016" y="3479757"/>
            <a:ext cx="6202829" cy="3141215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A20A3A70-92D3-4F8D-B046-24DAAD0E76CB}"/>
              </a:ext>
            </a:extLst>
          </p:cNvPr>
          <p:cNvSpPr/>
          <p:nvPr/>
        </p:nvSpPr>
        <p:spPr>
          <a:xfrm>
            <a:off x="4004895" y="521912"/>
            <a:ext cx="3149600" cy="83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sz="3600" b="1" dirty="0">
                <a:cs typeface="BN Barak" panose="02000000000000000000" pitchFamily="2" charset="-79"/>
              </a:rPr>
              <a:t>Unsplash</a:t>
            </a:r>
            <a:endParaRPr lang="he-IL" sz="3600" b="1" dirty="0">
              <a:cs typeface="BN Barak" panose="02000000000000000000" pitchFamily="2" charset="-79"/>
            </a:endParaRPr>
          </a:p>
        </p:txBody>
      </p:sp>
      <p:cxnSp>
        <p:nvCxnSpPr>
          <p:cNvPr id="4" name="מחבר ישר 3">
            <a:extLst>
              <a:ext uri="{FF2B5EF4-FFF2-40B4-BE49-F238E27FC236}">
                <a16:creationId xmlns:a16="http://schemas.microsoft.com/office/drawing/2014/main" id="{F7C40123-85A5-4860-B675-ACDB900F9F56}"/>
              </a:ext>
            </a:extLst>
          </p:cNvPr>
          <p:cNvCxnSpPr>
            <a:cxnSpLocks/>
          </p:cNvCxnSpPr>
          <p:nvPr/>
        </p:nvCxnSpPr>
        <p:spPr>
          <a:xfrm>
            <a:off x="3892527" y="1490546"/>
            <a:ext cx="327212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F5D8A268-7FC0-486A-B5E1-86941185C234}"/>
              </a:ext>
            </a:extLst>
          </p:cNvPr>
          <p:cNvSpPr txBox="1"/>
          <p:nvPr/>
        </p:nvSpPr>
        <p:spPr>
          <a:xfrm>
            <a:off x="3892526" y="1869060"/>
            <a:ext cx="7621811" cy="1610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1600"/>
              </a:spcAft>
            </a:pPr>
            <a:r>
              <a:rPr lang="en-US" sz="2400" b="1" dirty="0">
                <a:solidFill>
                  <a:srgbClr val="24292E"/>
                </a:solidFill>
                <a:latin typeface="+mj-lt"/>
              </a:rPr>
              <a:t>Full dataset </a:t>
            </a:r>
            <a:r>
              <a:rPr lang="en-US" sz="2400" dirty="0">
                <a:solidFill>
                  <a:srgbClr val="24292E"/>
                </a:solidFill>
                <a:latin typeface="+mj-lt"/>
              </a:rPr>
              <a:t>- 2M+ high resolution images</a:t>
            </a:r>
          </a:p>
          <a:p>
            <a:pPr algn="l" rtl="0">
              <a:spcAft>
                <a:spcPts val="1600"/>
              </a:spcAft>
            </a:pPr>
            <a:r>
              <a:rPr lang="en-US" sz="2400" b="1" dirty="0">
                <a:solidFill>
                  <a:srgbClr val="24292E"/>
                </a:solidFill>
                <a:latin typeface="+mj-lt"/>
              </a:rPr>
              <a:t>Lite dataset </a:t>
            </a:r>
            <a:r>
              <a:rPr lang="en-US" sz="2400" dirty="0">
                <a:solidFill>
                  <a:srgbClr val="24292E"/>
                </a:solidFill>
                <a:latin typeface="+mj-lt"/>
              </a:rPr>
              <a:t>- 25k nature-themed photos</a:t>
            </a:r>
          </a:p>
          <a:p>
            <a:pPr algn="l" rtl="0">
              <a:spcAft>
                <a:spcPts val="1600"/>
              </a:spcAft>
            </a:pPr>
            <a:r>
              <a:rPr lang="en-US" sz="2400" b="1" dirty="0">
                <a:solidFill>
                  <a:srgbClr val="24292E"/>
                </a:solidFill>
                <a:latin typeface="+mj-lt"/>
              </a:rPr>
              <a:t>Our dataset</a:t>
            </a:r>
            <a:r>
              <a:rPr lang="en-US" sz="2400" dirty="0">
                <a:solidFill>
                  <a:srgbClr val="24292E"/>
                </a:solidFill>
                <a:latin typeface="+mj-lt"/>
              </a:rPr>
              <a:t> - 13k links for high resolution images</a:t>
            </a: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7870F5E7-732E-4F89-9E15-3E44FE73B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2" b="1134"/>
          <a:stretch/>
        </p:blipFill>
        <p:spPr>
          <a:xfrm>
            <a:off x="0" y="1490"/>
            <a:ext cx="3433864" cy="6856510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5DDC765-4298-43D9-8337-258601729EEE}"/>
              </a:ext>
            </a:extLst>
          </p:cNvPr>
          <p:cNvSpPr txBox="1"/>
          <p:nvPr/>
        </p:nvSpPr>
        <p:spPr>
          <a:xfrm>
            <a:off x="3834416" y="6336088"/>
            <a:ext cx="226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dirty="0">
                <a:hlinkClick r:id="rId4"/>
              </a:rPr>
              <a:t>https://unsplash.com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74852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תמונה 11">
            <a:extLst>
              <a:ext uri="{FF2B5EF4-FFF2-40B4-BE49-F238E27FC236}">
                <a16:creationId xmlns:a16="http://schemas.microsoft.com/office/drawing/2014/main" id="{BC06ADF3-F960-43B8-AF24-2A96EDBAA7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27367"/>
          <a:stretch/>
        </p:blipFill>
        <p:spPr>
          <a:xfrm>
            <a:off x="0" y="0"/>
            <a:ext cx="12192000" cy="5276635"/>
          </a:xfrm>
          <a:prstGeom prst="rect">
            <a:avLst/>
          </a:prstGeom>
        </p:spPr>
      </p:pic>
      <p:sp>
        <p:nvSpPr>
          <p:cNvPr id="16" name="מלבן 15">
            <a:extLst>
              <a:ext uri="{FF2B5EF4-FFF2-40B4-BE49-F238E27FC236}">
                <a16:creationId xmlns:a16="http://schemas.microsoft.com/office/drawing/2014/main" id="{51A9DF74-0DFF-4669-ABE4-96BE83A27224}"/>
              </a:ext>
            </a:extLst>
          </p:cNvPr>
          <p:cNvSpPr/>
          <p:nvPr/>
        </p:nvSpPr>
        <p:spPr>
          <a:xfrm>
            <a:off x="0" y="3169920"/>
            <a:ext cx="12192000" cy="2106715"/>
          </a:xfrm>
          <a:prstGeom prst="rect">
            <a:avLst/>
          </a:prstGeom>
          <a:solidFill>
            <a:schemeClr val="bg1">
              <a:lumMod val="6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B34DE31-E10B-4452-9A2D-C86D85D212C5}"/>
              </a:ext>
            </a:extLst>
          </p:cNvPr>
          <p:cNvSpPr txBox="1"/>
          <p:nvPr/>
        </p:nvSpPr>
        <p:spPr>
          <a:xfrm>
            <a:off x="577931" y="3199709"/>
            <a:ext cx="5204298" cy="851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600"/>
              </a:spcAft>
            </a:pPr>
            <a:r>
              <a:rPr lang="en-US" b="1" dirty="0">
                <a:solidFill>
                  <a:srgbClr val="212121"/>
                </a:solidFill>
              </a:rPr>
              <a:t>Challenges: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212121"/>
              </a:solidFill>
              <a:latin typeface="+mj-lt"/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A583A7C6-E3CD-4FF2-8ED6-B15EA427576A}"/>
              </a:ext>
            </a:extLst>
          </p:cNvPr>
          <p:cNvSpPr/>
          <p:nvPr/>
        </p:nvSpPr>
        <p:spPr>
          <a:xfrm>
            <a:off x="1388148" y="5314853"/>
            <a:ext cx="3149600" cy="83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cs typeface="BN Barak" panose="02000000000000000000" pitchFamily="2" charset="-79"/>
              </a:rPr>
              <a:t>Unsplash</a:t>
            </a:r>
            <a:endParaRPr lang="he-IL" sz="3600" b="1" dirty="0">
              <a:solidFill>
                <a:schemeClr val="bg1"/>
              </a:solidFill>
              <a:cs typeface="BN Barak" panose="02000000000000000000" pitchFamily="2" charset="-79"/>
            </a:endParaRPr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8D2607F6-4DD0-4C36-8C91-801825FBF7F8}"/>
              </a:ext>
            </a:extLst>
          </p:cNvPr>
          <p:cNvCxnSpPr>
            <a:cxnSpLocks/>
          </p:cNvCxnSpPr>
          <p:nvPr/>
        </p:nvCxnSpPr>
        <p:spPr>
          <a:xfrm>
            <a:off x="1275780" y="6283487"/>
            <a:ext cx="327212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7496954-6F7E-472A-91F2-78B2E203169E}"/>
              </a:ext>
            </a:extLst>
          </p:cNvPr>
          <p:cNvSpPr txBox="1"/>
          <p:nvPr/>
        </p:nvSpPr>
        <p:spPr>
          <a:xfrm>
            <a:off x="6158419" y="3199709"/>
            <a:ext cx="5587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600"/>
              </a:spcAft>
            </a:pPr>
            <a:r>
              <a:rPr lang="en-US" b="1" i="0" u="none" strike="noStrike" dirty="0">
                <a:solidFill>
                  <a:srgbClr val="212121"/>
                </a:solidFill>
                <a:effectLst/>
              </a:rPr>
              <a:t>Solutions: </a:t>
            </a:r>
            <a:endParaRPr lang="en-US" i="0" u="none" strike="noStrike" dirty="0">
              <a:solidFill>
                <a:srgbClr val="212121"/>
              </a:solidFill>
              <a:effectLst/>
              <a:latin typeface="+mj-lt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7F8175CA-79A4-4035-9716-6CB7466B0FF9}"/>
              </a:ext>
            </a:extLst>
          </p:cNvPr>
          <p:cNvSpPr txBox="1"/>
          <p:nvPr/>
        </p:nvSpPr>
        <p:spPr>
          <a:xfrm>
            <a:off x="577931" y="3656909"/>
            <a:ext cx="5204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+mj-lt"/>
              </a:rPr>
              <a:t>Label quality inconsistent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A15492F-2A25-4A6F-A75A-3363D8B313E5}"/>
              </a:ext>
            </a:extLst>
          </p:cNvPr>
          <p:cNvSpPr txBox="1"/>
          <p:nvPr/>
        </p:nvSpPr>
        <p:spPr>
          <a:xfrm>
            <a:off x="577931" y="4195389"/>
            <a:ext cx="5204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+mj-lt"/>
              </a:rPr>
              <a:t>Download image data without saving to disk each image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D18A489A-F8C6-4080-9C3E-2FD3AF15C0CF}"/>
              </a:ext>
            </a:extLst>
          </p:cNvPr>
          <p:cNvSpPr txBox="1"/>
          <p:nvPr/>
        </p:nvSpPr>
        <p:spPr>
          <a:xfrm>
            <a:off x="577931" y="4734079"/>
            <a:ext cx="5204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+mj-lt"/>
              </a:rPr>
              <a:t>Varying sizes and color format</a:t>
            </a: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9A85607A-8772-4C0E-8D55-93B8D20B1951}"/>
              </a:ext>
            </a:extLst>
          </p:cNvPr>
          <p:cNvSpPr txBox="1"/>
          <p:nvPr/>
        </p:nvSpPr>
        <p:spPr>
          <a:xfrm>
            <a:off x="6158419" y="3668710"/>
            <a:ext cx="5587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212121"/>
                </a:solidFill>
                <a:effectLst/>
                <a:latin typeface="+mj-lt"/>
              </a:rPr>
              <a:t>Extract only 10 most common keywords with a confidence interval of 99%</a:t>
            </a: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A37483EA-FFEB-46E2-AEF9-3D9BF0B3AC04}"/>
              </a:ext>
            </a:extLst>
          </p:cNvPr>
          <p:cNvSpPr txBox="1"/>
          <p:nvPr/>
        </p:nvSpPr>
        <p:spPr>
          <a:xfrm>
            <a:off x="6158419" y="4772158"/>
            <a:ext cx="5587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212121"/>
                </a:solidFill>
                <a:effectLst/>
                <a:latin typeface="+mj-lt"/>
              </a:rPr>
              <a:t>Adjust all images to 224*224 size and RGB format</a:t>
            </a: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2BF7C04D-B143-4F4D-B5D7-96B9E4A7D59D}"/>
              </a:ext>
            </a:extLst>
          </p:cNvPr>
          <p:cNvSpPr txBox="1"/>
          <p:nvPr/>
        </p:nvSpPr>
        <p:spPr>
          <a:xfrm>
            <a:off x="6158419" y="4220634"/>
            <a:ext cx="5587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212121"/>
                </a:solidFill>
                <a:effectLst/>
                <a:latin typeface="+mj-lt"/>
              </a:rPr>
              <a:t>Use urllib and NumPy to extract the pixel array for each image</a:t>
            </a:r>
          </a:p>
        </p:txBody>
      </p:sp>
    </p:spTree>
    <p:extLst>
      <p:ext uri="{BB962C8B-B14F-4D97-AF65-F5344CB8AC3E}">
        <p14:creationId xmlns:p14="http://schemas.microsoft.com/office/powerpoint/2010/main" val="110220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19" grpId="0"/>
      <p:bldP spid="2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9F34863-E3EB-4111-BE61-67DF24C81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066" b="4068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76B5D1D7-5769-4D54-ADAD-B5AC5DE6C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6000" dirty="0">
                <a:solidFill>
                  <a:srgbClr val="FFFFFF"/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243729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2ED0E7F2-701F-4E19-8118-5CB29FD95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39023" b="253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8239F76E-76D1-4CE8-9B9D-6148C77F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spcAft>
                <a:spcPts val="0"/>
              </a:spcAft>
            </a:pPr>
            <a:r>
              <a:rPr lang="en-US" sz="4000" b="1" i="0" u="none" strike="noStrike" dirty="0">
                <a:solidFill>
                  <a:srgbClr val="FFFFFF"/>
                </a:solidFill>
                <a:effectLst/>
              </a:rPr>
              <a:t>VGG16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25" name="Straight Connector 2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DF78E47-E083-4F78-8D5D-237E1CCDF61E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A super-deep neural network</a:t>
            </a:r>
            <a:endParaRPr lang="en-US" sz="2000" b="0" dirty="0">
              <a:solidFill>
                <a:srgbClr val="FFFFFF"/>
              </a:solidFill>
              <a:effectLst/>
            </a:endParaRPr>
          </a:p>
          <a:p>
            <a:pPr indent="-22860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16 weight layers</a:t>
            </a:r>
            <a:endParaRPr lang="en-US" sz="2000" b="0" dirty="0">
              <a:solidFill>
                <a:srgbClr val="FFFFFF"/>
              </a:solidFill>
              <a:effectLst/>
            </a:endParaRPr>
          </a:p>
          <a:p>
            <a:pPr indent="-22860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Obtains good results</a:t>
            </a:r>
            <a:endParaRPr lang="en-US" sz="2000" b="0" dirty="0">
              <a:solidFill>
                <a:srgbClr val="FFFFFF"/>
              </a:solidFill>
              <a:effectLst/>
            </a:endParaRPr>
          </a:p>
          <a:p>
            <a:pPr indent="-228600" algn="l" rtl="0">
              <a:lnSpc>
                <a:spcPct val="9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But at what price?</a:t>
            </a:r>
            <a:endParaRPr lang="en-US" sz="2000" b="0" dirty="0">
              <a:solidFill>
                <a:srgbClr val="FFFFFF"/>
              </a:solidFill>
              <a:effectLst/>
              <a:highlight>
                <a:srgbClr val="FFFF00"/>
              </a:highlight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B969D72-5055-4F41-B7E2-9C3DAB295FF7}"/>
              </a:ext>
            </a:extLst>
          </p:cNvPr>
          <p:cNvSpPr txBox="1"/>
          <p:nvPr/>
        </p:nvSpPr>
        <p:spPr>
          <a:xfrm>
            <a:off x="7479363" y="1778000"/>
            <a:ext cx="3036237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- Slow &amp; heavy to train</a:t>
            </a:r>
            <a:endParaRPr lang="en-US" sz="2000" b="0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9894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כותרת 1">
            <a:extLst>
              <a:ext uri="{FF2B5EF4-FFF2-40B4-BE49-F238E27FC236}">
                <a16:creationId xmlns:a16="http://schemas.microsoft.com/office/drawing/2014/main" id="{B7B83C2E-584A-47F3-A879-CA58ECC144F9}"/>
              </a:ext>
            </a:extLst>
          </p:cNvPr>
          <p:cNvSpPr txBox="1">
            <a:spLocks/>
          </p:cNvSpPr>
          <p:nvPr/>
        </p:nvSpPr>
        <p:spPr>
          <a:xfrm>
            <a:off x="7572337" y="908911"/>
            <a:ext cx="3313164" cy="172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000" b="1" dirty="0"/>
              <a:t>VGG16</a:t>
            </a:r>
            <a:endParaRPr lang="en-US" sz="4000" dirty="0"/>
          </a:p>
        </p:txBody>
      </p:sp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B628E84A-21D8-42AC-8231-2C9CBAB20919}"/>
              </a:ext>
            </a:extLst>
          </p:cNvPr>
          <p:cNvCxnSpPr>
            <a:cxnSpLocks/>
          </p:cNvCxnSpPr>
          <p:nvPr/>
        </p:nvCxnSpPr>
        <p:spPr>
          <a:xfrm>
            <a:off x="7931867" y="2103105"/>
            <a:ext cx="264143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oogle Shape;299;p16">
            <a:extLst>
              <a:ext uri="{FF2B5EF4-FFF2-40B4-BE49-F238E27FC236}">
                <a16:creationId xmlns:a16="http://schemas.microsoft.com/office/drawing/2014/main" id="{4E454D7D-61B9-4AEB-84BD-C4E6C37CA1C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90544" y="2636855"/>
            <a:ext cx="447675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369224C-E316-4956-84AB-E57B92335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49" y="825287"/>
            <a:ext cx="4947869" cy="55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91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31BE67D-C2A7-4785-BA4A-33DA9FBD7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6666" b="2083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7757AB-1F5D-4A7F-915F-2CACA6DD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sz="4000" b="1" i="0" u="none" strike="noStrike" dirty="0">
                <a:solidFill>
                  <a:srgbClr val="FFFFFF"/>
                </a:solidFill>
                <a:effectLst/>
              </a:rPr>
              <a:t>Inception V3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D60A15D6-2F08-4D46-8933-291FF91DAD9F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Multiple modules of convolutions</a:t>
            </a:r>
            <a:endParaRPr lang="en-US" sz="2000" b="0" dirty="0">
              <a:solidFill>
                <a:srgbClr val="FFFFFF"/>
              </a:solidFill>
              <a:effectLst/>
            </a:endParaRPr>
          </a:p>
          <a:p>
            <a:pPr indent="-22860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Weighs about 75% less than VGG16</a:t>
            </a:r>
            <a:endParaRPr lang="en-US" sz="2000" b="0" dirty="0">
              <a:solidFill>
                <a:srgbClr val="FFFFFF"/>
              </a:solidFill>
              <a:effectLst/>
            </a:endParaRPr>
          </a:p>
          <a:p>
            <a:pPr indent="-22860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FFFFFF"/>
                </a:solidFill>
                <a:effectLst/>
              </a:rPr>
              <a:t>What about accuracy?</a:t>
            </a:r>
            <a:endParaRPr lang="en-US" sz="2000" b="0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17565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2580A44F-91D3-42CA-8558-C92C3191F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894" y="1027904"/>
            <a:ext cx="4867275" cy="5343525"/>
          </a:xfrm>
          <a:prstGeom prst="rect">
            <a:avLst/>
          </a:prstGeom>
        </p:spPr>
      </p:pic>
      <p:pic>
        <p:nvPicPr>
          <p:cNvPr id="6" name="Google Shape;306;p17">
            <a:extLst>
              <a:ext uri="{FF2B5EF4-FFF2-40B4-BE49-F238E27FC236}">
                <a16:creationId xmlns:a16="http://schemas.microsoft.com/office/drawing/2014/main" id="{129E5CBA-C756-4B17-AFDB-CBCE19E201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119" y="2841042"/>
            <a:ext cx="3713600" cy="21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כותרת 1">
            <a:extLst>
              <a:ext uri="{FF2B5EF4-FFF2-40B4-BE49-F238E27FC236}">
                <a16:creationId xmlns:a16="http://schemas.microsoft.com/office/drawing/2014/main" id="{B7B83C2E-584A-47F3-A879-CA58ECC144F9}"/>
              </a:ext>
            </a:extLst>
          </p:cNvPr>
          <p:cNvSpPr txBox="1">
            <a:spLocks/>
          </p:cNvSpPr>
          <p:nvPr/>
        </p:nvSpPr>
        <p:spPr>
          <a:xfrm>
            <a:off x="7572337" y="908911"/>
            <a:ext cx="3313164" cy="172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000" b="1" dirty="0"/>
              <a:t>Inception V3</a:t>
            </a:r>
            <a:endParaRPr lang="en-US" sz="4000" dirty="0"/>
          </a:p>
        </p:txBody>
      </p:sp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B628E84A-21D8-42AC-8231-2C9CBAB20919}"/>
              </a:ext>
            </a:extLst>
          </p:cNvPr>
          <p:cNvCxnSpPr>
            <a:cxnSpLocks/>
          </p:cNvCxnSpPr>
          <p:nvPr/>
        </p:nvCxnSpPr>
        <p:spPr>
          <a:xfrm>
            <a:off x="7931867" y="2103105"/>
            <a:ext cx="264143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92659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456</Words>
  <Application>Microsoft Office PowerPoint</Application>
  <PresentationFormat>מסך רחב</PresentationFormat>
  <Paragraphs>106</Paragraphs>
  <Slides>19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ערכת נושא Office</vt:lpstr>
      <vt:lpstr># ImageClassificationBot</vt:lpstr>
      <vt:lpstr>Our goal</vt:lpstr>
      <vt:lpstr>מצגת של PowerPoint‏</vt:lpstr>
      <vt:lpstr>מצגת של PowerPoint‏</vt:lpstr>
      <vt:lpstr>Models</vt:lpstr>
      <vt:lpstr>VGG16</vt:lpstr>
      <vt:lpstr>מצגת של PowerPoint‏</vt:lpstr>
      <vt:lpstr>Inception V3</vt:lpstr>
      <vt:lpstr>מצגת של PowerPoint‏</vt:lpstr>
      <vt:lpstr>Xception</vt:lpstr>
      <vt:lpstr>מצגת של PowerPoint‏</vt:lpstr>
      <vt:lpstr>מצגת של PowerPoint‏</vt:lpstr>
      <vt:lpstr>#hashtag</vt:lpstr>
      <vt:lpstr>Top Hashtag</vt:lpstr>
      <vt:lpstr>מצגת של PowerPoint‏</vt:lpstr>
      <vt:lpstr>מצגת של PowerPoint‏</vt:lpstr>
      <vt:lpstr>מצגת של PowerPoint‏</vt:lpstr>
      <vt:lpstr>מצגת של PowerPoint‏</vt:lpstr>
      <vt:lpstr>#thankyou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 ImageClassificationBot</dc:title>
  <dc:creator>Dana Makov</dc:creator>
  <cp:lastModifiedBy>Dana Makov</cp:lastModifiedBy>
  <cp:revision>40</cp:revision>
  <dcterms:created xsi:type="dcterms:W3CDTF">2020-10-01T07:44:12Z</dcterms:created>
  <dcterms:modified xsi:type="dcterms:W3CDTF">2020-10-01T11:39:10Z</dcterms:modified>
</cp:coreProperties>
</file>